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6" r:id="rId2"/>
    <p:sldId id="257" r:id="rId3"/>
    <p:sldId id="265" r:id="rId4"/>
    <p:sldId id="271" r:id="rId5"/>
    <p:sldId id="273" r:id="rId6"/>
    <p:sldId id="274" r:id="rId7"/>
    <p:sldId id="272" r:id="rId8"/>
    <p:sldId id="267" r:id="rId9"/>
    <p:sldId id="264" r:id="rId10"/>
    <p:sldId id="263" r:id="rId11"/>
    <p:sldId id="262" r:id="rId12"/>
    <p:sldId id="266" r:id="rId13"/>
    <p:sldId id="268" r:id="rId14"/>
    <p:sldId id="269" r:id="rId15"/>
    <p:sldId id="258" r:id="rId16"/>
    <p:sldId id="259" r:id="rId17"/>
    <p:sldId id="260" r:id="rId18"/>
    <p:sldId id="261" r:id="rId19"/>
    <p:sldId id="27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5;&#1086;&#1083;&#1086;&#1078;&#1077;&#1085;&#1080;&#1077;%20&#1086;&#1073;&#1097;%20&#1089;&#1086;&#1074;&#1077;&#1090;&#1072;\&#1076;&#1080;&#1072;&#1075;&#1088;&#1072;&#1084;&#1084;&#1099;%20&#1087;&#1086;%20&#1072;&#1085;&#1082;&#1077;&#1090;&#1072;&#108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5;&#1086;&#1083;&#1086;&#1078;&#1077;&#1085;&#1080;&#1077;%20&#1086;&#1073;&#1097;%20&#1089;&#1086;&#1074;&#1077;&#1090;&#1072;\&#1076;&#1080;&#1072;&#1075;&#1088;&#1072;&#1084;&#1084;&#1099;%20&#1087;&#1086;%20&#1072;&#1085;&#1082;&#1077;&#1090;&#1072;&#1084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5;&#1086;&#1083;&#1086;&#1078;&#1077;&#1085;&#1080;&#1077;%20&#1086;&#1073;&#1097;%20&#1089;&#1086;&#1074;&#1077;&#1090;&#1072;\&#1076;&#1080;&#1072;&#1075;&#1088;&#1072;&#1084;&#1084;&#1099;%20&#1087;&#1086;%20&#1072;&#1085;&#1082;&#1077;&#1090;&#1072;&#1084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5;&#1086;&#1083;&#1086;&#1078;&#1077;&#1085;&#1080;&#1077;%20&#1086;&#1073;&#1097;%20&#1089;&#1086;&#1074;&#1077;&#1090;&#1072;\&#1076;&#1080;&#1072;&#1075;&#1088;&#1072;&#1084;&#1084;&#1099;%20&#1087;&#1086;%20&#1072;&#1085;&#1082;&#1077;&#1090;&#1072;&#108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/>
              <a:t>Рейтинг </a:t>
            </a:r>
            <a:r>
              <a:rPr lang="ru-RU" dirty="0" smtClean="0"/>
              <a:t>открытости</a:t>
            </a:r>
            <a:r>
              <a:rPr lang="ru-RU" baseline="0" dirty="0" smtClean="0"/>
              <a:t> </a:t>
            </a:r>
            <a:r>
              <a:rPr lang="ru-RU" baseline="0" dirty="0"/>
              <a:t>и доступности информации на </a:t>
            </a:r>
            <a:r>
              <a:rPr lang="ru-RU" baseline="0" dirty="0" smtClean="0"/>
              <a:t>сайтах</a:t>
            </a:r>
            <a:endParaRPr lang="ru-RU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58685557145934175"/>
          <c:y val="0.1423233213187283"/>
          <c:w val="0.39677319026332031"/>
          <c:h val="0.83311892912039309"/>
        </c:manualLayout>
      </c:layout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Лист1!$A$1:$A$26</c:f>
              <c:strCache>
                <c:ptCount val="26"/>
                <c:pt idx="0">
                  <c:v>ГАУСО НСО «Новосибирский областной геронтологический центр»</c:v>
                </c:pt>
                <c:pt idx="1">
                  <c:v>ГАСУ НСО «Областной дом милосердия»</c:v>
                </c:pt>
                <c:pt idx="2">
                  <c:v>ГБУ НСО «Областной центр помощи семье и детям «Морской залив»»</c:v>
                </c:pt>
                <c:pt idx="3">
                  <c:v>ГАУССО НСО «Тогучинский психоневрологический интернат»</c:v>
                </c:pt>
                <c:pt idx="4">
                  <c:v>«ГАУССО НСО Успенский психоневрологический интернат»</c:v>
                </c:pt>
                <c:pt idx="5">
                  <c:v>ГАУСО НСО «Реабилитационный центр для детей и подростков с ограниченными возможностями»</c:v>
                </c:pt>
                <c:pt idx="6">
                  <c:v>ГАУСО НСО «Областной комплексный центр социальной адаптации граждан»</c:v>
                </c:pt>
                <c:pt idx="7">
                  <c:v>ГБУСО НСО «Социально-реабилитационный центр «Снегири»</c:v>
                </c:pt>
                <c:pt idx="8">
                  <c:v>ГБУ НСО «Социально-реабилитационный центр «Виктория»»</c:v>
                </c:pt>
                <c:pt idx="9">
                  <c:v>«ГАУССО НСО Завьяловский психоневрологический интернат»</c:v>
                </c:pt>
                <c:pt idx="10">
                  <c:v>ГАУССО НСО «Обской психоневрологический интернат»</c:v>
                </c:pt>
                <c:pt idx="11">
                  <c:v>ГАУ НСО «Комплексный центр социальной адаптации инвалидов»</c:v>
                </c:pt>
                <c:pt idx="12">
                  <c:v>ГАУ НСО «Областной центр социокультурной реабилитации инвалидов»</c:v>
                </c:pt>
                <c:pt idx="13">
                  <c:v>ГАУСО НСО «Маслянинский комплексный социально-оздоровительный центр»</c:v>
                </c:pt>
                <c:pt idx="14">
                  <c:v>ГАУССО НСО «Бердский пансионат ветеранов труда им. М.И. Калинина»</c:v>
                </c:pt>
                <c:pt idx="15">
                  <c:v>ГБУ НСО «Дом ветеранов Новосибирской области»</c:v>
                </c:pt>
                <c:pt idx="16">
                  <c:v>ГБУ НСО «Социально-реабилитационный центр для несовершеннолетних» г.Татарск</c:v>
                </c:pt>
                <c:pt idx="17">
                  <c:v>ГАУССО НСО «Каменский психоневрологический интернат»</c:v>
                </c:pt>
                <c:pt idx="18">
                  <c:v>ГБУ НСО «Областной центр помощи семье и детям Радуга»</c:v>
                </c:pt>
                <c:pt idx="19">
                  <c:v>ГАУ НСО «Областной центр социальной реабилитации для инвалидов»</c:v>
                </c:pt>
                <c:pt idx="20">
                  <c:v>ГАСУСО НСО «Бибихинский специальный дом-интернат»</c:v>
                </c:pt>
                <c:pt idx="21">
                  <c:v>ГАУ НСО «Чулымский специальный дом-интернат для престарелых и инвалидов»</c:v>
                </c:pt>
                <c:pt idx="22">
                  <c:v>ГАСУСО НСО «Ояшинский дом-интернат для умственно-отсталых детей»</c:v>
                </c:pt>
                <c:pt idx="23">
                  <c:v>ГАУ НСО ССО «Новосибирский дом ветеранов»</c:v>
                </c:pt>
                <c:pt idx="24">
                  <c:v>ГБУ НСО «Областной центр помощи детям, оставшимся без попечения родителей»</c:v>
                </c:pt>
                <c:pt idx="25">
                  <c:v>ГАУССО НСО «Болотнинский психоневрологический интернат»</c:v>
                </c:pt>
              </c:strCache>
            </c:strRef>
          </c:cat>
          <c:val>
            <c:numRef>
              <c:f>Лист1!$B$1:$B$26</c:f>
              <c:numCache>
                <c:formatCode>General</c:formatCode>
                <c:ptCount val="26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7.8</c:v>
                </c:pt>
                <c:pt idx="4">
                  <c:v>7.8</c:v>
                </c:pt>
                <c:pt idx="5">
                  <c:v>7.8</c:v>
                </c:pt>
                <c:pt idx="6">
                  <c:v>7.8</c:v>
                </c:pt>
                <c:pt idx="7">
                  <c:v>7.8</c:v>
                </c:pt>
                <c:pt idx="8">
                  <c:v>7.8</c:v>
                </c:pt>
                <c:pt idx="9">
                  <c:v>7.6</c:v>
                </c:pt>
                <c:pt idx="10">
                  <c:v>6.6</c:v>
                </c:pt>
                <c:pt idx="11">
                  <c:v>6.6</c:v>
                </c:pt>
                <c:pt idx="12">
                  <c:v>6.6</c:v>
                </c:pt>
                <c:pt idx="13">
                  <c:v>6.6</c:v>
                </c:pt>
                <c:pt idx="14">
                  <c:v>6.6</c:v>
                </c:pt>
                <c:pt idx="15">
                  <c:v>6.6</c:v>
                </c:pt>
                <c:pt idx="16">
                  <c:v>6.6</c:v>
                </c:pt>
                <c:pt idx="17">
                  <c:v>6.5</c:v>
                </c:pt>
                <c:pt idx="18">
                  <c:v>4.5999999999999996</c:v>
                </c:pt>
                <c:pt idx="19">
                  <c:v>1.3</c:v>
                </c:pt>
                <c:pt idx="20">
                  <c:v>1.2</c:v>
                </c:pt>
                <c:pt idx="21">
                  <c:v>1.2</c:v>
                </c:pt>
                <c:pt idx="22">
                  <c:v>1.2</c:v>
                </c:pt>
                <c:pt idx="23">
                  <c:v>1.2</c:v>
                </c:pt>
                <c:pt idx="24">
                  <c:v>1.2</c:v>
                </c:pt>
                <c:pt idx="25">
                  <c:v>1.2</c:v>
                </c:pt>
              </c:numCache>
            </c:numRef>
          </c:val>
        </c:ser>
        <c:dLbls>
          <c:showVal val="1"/>
        </c:dLbls>
        <c:overlap val="-25"/>
        <c:axId val="63282560"/>
        <c:axId val="63837312"/>
      </c:barChart>
      <c:catAx>
        <c:axId val="63282560"/>
        <c:scaling>
          <c:orientation val="minMax"/>
        </c:scaling>
        <c:axPos val="l"/>
        <c:majorTickMark val="none"/>
        <c:tickLblPos val="nextTo"/>
        <c:crossAx val="63837312"/>
        <c:crosses val="autoZero"/>
        <c:auto val="1"/>
        <c:lblAlgn val="ctr"/>
        <c:lblOffset val="100"/>
      </c:catAx>
      <c:valAx>
        <c:axId val="63837312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63282560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3600" dirty="0"/>
              <a:t>Пол</a:t>
            </a:r>
          </a:p>
        </c:rich>
      </c:tx>
    </c:title>
    <c:plotArea>
      <c:layout/>
      <c:pieChart>
        <c:varyColors val="1"/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3600" dirty="0"/>
              <a:t>Пол</a:t>
            </a:r>
          </a:p>
        </c:rich>
      </c:tx>
    </c:title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CatName val="1"/>
            <c:showPercent val="1"/>
          </c:dLbls>
          <c:cat>
            <c:strRef>
              <c:f>Лист1!$A$2:$A$4</c:f>
              <c:strCache>
                <c:ptCount val="3"/>
                <c:pt idx="0">
                  <c:v>пол</c:v>
                </c:pt>
                <c:pt idx="1">
                  <c:v>муж</c:v>
                </c:pt>
                <c:pt idx="2">
                  <c:v>жен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1">
                  <c:v>5</c:v>
                </c:pt>
                <c:pt idx="2">
                  <c:v>12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3600" dirty="0"/>
              <a:t>Возраст</a:t>
            </a:r>
          </a:p>
        </c:rich>
      </c:tx>
    </c:title>
    <c:plotArea>
      <c:layout/>
      <c:pieChart>
        <c:varyColors val="1"/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3600" dirty="0"/>
              <a:t>Возраст</a:t>
            </a:r>
          </a:p>
        </c:rich>
      </c:tx>
    </c:title>
    <c:plotArea>
      <c:layout/>
      <c:pieChart>
        <c:varyColors val="1"/>
        <c:ser>
          <c:idx val="0"/>
          <c:order val="0"/>
          <c:dLbls>
            <c:dLbl>
              <c:idx val="2"/>
              <c:layout>
                <c:manualLayout>
                  <c:x val="7.7042061116016358E-2"/>
                  <c:y val="-0.14460893234085101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CatName val="1"/>
            <c:showPercent val="1"/>
          </c:dLbls>
          <c:cat>
            <c:strRef>
              <c:f>Лист1!$A$6:$A$9</c:f>
              <c:strCache>
                <c:ptCount val="4"/>
                <c:pt idx="0">
                  <c:v>возраст</c:v>
                </c:pt>
                <c:pt idx="1">
                  <c:v>18-30</c:v>
                </c:pt>
                <c:pt idx="2">
                  <c:v>30-45</c:v>
                </c:pt>
                <c:pt idx="3">
                  <c:v>45-60</c:v>
                </c:pt>
              </c:strCache>
            </c:strRef>
          </c:cat>
          <c:val>
            <c:numRef>
              <c:f>Лист1!$B$6:$B$9</c:f>
              <c:numCache>
                <c:formatCode>General</c:formatCode>
                <c:ptCount val="4"/>
                <c:pt idx="1">
                  <c:v>8</c:v>
                </c:pt>
                <c:pt idx="2">
                  <c:v>1</c:v>
                </c:pt>
                <c:pt idx="3">
                  <c:v>6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/>
              <a:t>Удовлетворенность доступностью и качеством предоставляемй информации</a:t>
            </a:r>
          </a:p>
        </c:rich>
      </c:tx>
      <c:layout>
        <c:manualLayout>
          <c:xMode val="edge"/>
          <c:yMode val="edge"/>
          <c:x val="9.7395888013998233E-2"/>
          <c:y val="4.9751243781094526E-3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Лист1!$B$12</c:f>
              <c:strCache>
                <c:ptCount val="1"/>
                <c:pt idx="0">
                  <c:v>дост</c:v>
                </c:pt>
              </c:strCache>
            </c:strRef>
          </c:tx>
          <c:dLbls>
            <c:showVal val="1"/>
          </c:dLbls>
          <c:cat>
            <c:strRef>
              <c:f>Лист1!$A$13:$A$17</c:f>
              <c:strCache>
                <c:ptCount val="5"/>
                <c:pt idx="0">
                  <c:v>личное общение</c:v>
                </c:pt>
                <c:pt idx="1">
                  <c:v>телефон</c:v>
                </c:pt>
                <c:pt idx="2">
                  <c:v>сайт</c:v>
                </c:pt>
                <c:pt idx="3">
                  <c:v>стенд</c:v>
                </c:pt>
                <c:pt idx="4">
                  <c:v>буклет</c:v>
                </c:pt>
              </c:strCache>
            </c:strRef>
          </c:cat>
          <c:val>
            <c:numRef>
              <c:f>Лист1!$B$13:$B$17</c:f>
              <c:numCache>
                <c:formatCode>General</c:formatCode>
                <c:ptCount val="5"/>
                <c:pt idx="0">
                  <c:v>16</c:v>
                </c:pt>
                <c:pt idx="1">
                  <c:v>6</c:v>
                </c:pt>
                <c:pt idx="2">
                  <c:v>2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Лист1!$C$12</c:f>
              <c:strCache>
                <c:ptCount val="1"/>
                <c:pt idx="0">
                  <c:v>не дост</c:v>
                </c:pt>
              </c:strCache>
            </c:strRef>
          </c:tx>
          <c:dLbls>
            <c:showVal val="1"/>
          </c:dLbls>
          <c:cat>
            <c:strRef>
              <c:f>Лист1!$A$13:$A$17</c:f>
              <c:strCache>
                <c:ptCount val="5"/>
                <c:pt idx="0">
                  <c:v>личное общение</c:v>
                </c:pt>
                <c:pt idx="1">
                  <c:v>телефон</c:v>
                </c:pt>
                <c:pt idx="2">
                  <c:v>сайт</c:v>
                </c:pt>
                <c:pt idx="3">
                  <c:v>стенд</c:v>
                </c:pt>
                <c:pt idx="4">
                  <c:v>буклет</c:v>
                </c:pt>
              </c:strCache>
            </c:strRef>
          </c:cat>
          <c:val>
            <c:numRef>
              <c:f>Лист1!$C$13:$C$17</c:f>
              <c:numCache>
                <c:formatCode>General</c:formatCode>
                <c:ptCount val="5"/>
                <c:pt idx="0">
                  <c:v>1</c:v>
                </c:pt>
              </c:numCache>
            </c:numRef>
          </c:val>
        </c:ser>
        <c:dLbls>
          <c:showVal val="1"/>
        </c:dLbls>
        <c:overlap val="-25"/>
        <c:axId val="64445440"/>
        <c:axId val="64475904"/>
      </c:barChart>
      <c:catAx>
        <c:axId val="64445440"/>
        <c:scaling>
          <c:orientation val="minMax"/>
        </c:scaling>
        <c:axPos val="b"/>
        <c:majorTickMark val="none"/>
        <c:tickLblPos val="nextTo"/>
        <c:crossAx val="64475904"/>
        <c:crosses val="autoZero"/>
        <c:auto val="1"/>
        <c:lblAlgn val="ctr"/>
        <c:lblOffset val="100"/>
      </c:catAx>
      <c:valAx>
        <c:axId val="64475904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64445440"/>
        <c:crosses val="autoZero"/>
        <c:crossBetween val="between"/>
      </c:valAx>
    </c:plotArea>
    <c:legend>
      <c:legendPos val="t"/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/>
              <a:t>Условия предоставления услуг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Лист2!$B$1</c:f>
              <c:strCache>
                <c:ptCount val="1"/>
                <c:pt idx="0">
                  <c:v>доволен</c:v>
                </c:pt>
              </c:strCache>
            </c:strRef>
          </c:tx>
          <c:dLbls>
            <c:showVal val="1"/>
          </c:dLbls>
          <c:cat>
            <c:strRef>
              <c:f>Лист2!$A$2:$A$13</c:f>
              <c:strCache>
                <c:ptCount val="12"/>
                <c:pt idx="0">
                  <c:v>операт реш вопр</c:v>
                </c:pt>
                <c:pt idx="1">
                  <c:v>помещения</c:v>
                </c:pt>
                <c:pt idx="2">
                  <c:v>мебель</c:v>
                </c:pt>
                <c:pt idx="3">
                  <c:v>конфид</c:v>
                </c:pt>
                <c:pt idx="4">
                  <c:v>оборудование</c:v>
                </c:pt>
                <c:pt idx="5">
                  <c:v>состояние сан оборуд</c:v>
                </c:pt>
                <c:pt idx="6">
                  <c:v>порядок оплаты</c:v>
                </c:pt>
                <c:pt idx="7">
                  <c:v>оборуд сан помещ для инвалидов</c:v>
                </c:pt>
                <c:pt idx="8">
                  <c:v>питание</c:v>
                </c:pt>
                <c:pt idx="9">
                  <c:v>соц-быт усл</c:v>
                </c:pt>
                <c:pt idx="10">
                  <c:v>хранение лич вещей</c:v>
                </c:pt>
                <c:pt idx="11">
                  <c:v>график</c:v>
                </c:pt>
              </c:strCache>
            </c:strRef>
          </c:cat>
          <c:val>
            <c:numRef>
              <c:f>Лист2!$B$2:$B$13</c:f>
              <c:numCache>
                <c:formatCode>0.0%</c:formatCode>
                <c:ptCount val="12"/>
                <c:pt idx="0" formatCode="0%">
                  <c:v>1</c:v>
                </c:pt>
                <c:pt idx="1">
                  <c:v>0.94099999999999995</c:v>
                </c:pt>
                <c:pt idx="2">
                  <c:v>0.94099999999999995</c:v>
                </c:pt>
                <c:pt idx="3">
                  <c:v>0.94099999999999995</c:v>
                </c:pt>
                <c:pt idx="4">
                  <c:v>0.88200000000000001</c:v>
                </c:pt>
                <c:pt idx="5">
                  <c:v>0.88200000000000001</c:v>
                </c:pt>
                <c:pt idx="6">
                  <c:v>0.88200000000000001</c:v>
                </c:pt>
                <c:pt idx="7">
                  <c:v>0.82299999999999995</c:v>
                </c:pt>
                <c:pt idx="8">
                  <c:v>0.70500000000000007</c:v>
                </c:pt>
                <c:pt idx="9">
                  <c:v>0.64700000000000013</c:v>
                </c:pt>
                <c:pt idx="10">
                  <c:v>0.64700000000000013</c:v>
                </c:pt>
                <c:pt idx="11">
                  <c:v>0.58799999999999997</c:v>
                </c:pt>
              </c:numCache>
            </c:numRef>
          </c:val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не доволен</c:v>
                </c:pt>
              </c:strCache>
            </c:strRef>
          </c:tx>
          <c:dLbls>
            <c:showVal val="1"/>
          </c:dLbls>
          <c:cat>
            <c:strRef>
              <c:f>Лист2!$A$2:$A$13</c:f>
              <c:strCache>
                <c:ptCount val="12"/>
                <c:pt idx="0">
                  <c:v>операт реш вопр</c:v>
                </c:pt>
                <c:pt idx="1">
                  <c:v>помещения</c:v>
                </c:pt>
                <c:pt idx="2">
                  <c:v>мебель</c:v>
                </c:pt>
                <c:pt idx="3">
                  <c:v>конфид</c:v>
                </c:pt>
                <c:pt idx="4">
                  <c:v>оборудование</c:v>
                </c:pt>
                <c:pt idx="5">
                  <c:v>состояние сан оборуд</c:v>
                </c:pt>
                <c:pt idx="6">
                  <c:v>порядок оплаты</c:v>
                </c:pt>
                <c:pt idx="7">
                  <c:v>оборуд сан помещ для инвалидов</c:v>
                </c:pt>
                <c:pt idx="8">
                  <c:v>питание</c:v>
                </c:pt>
                <c:pt idx="9">
                  <c:v>соц-быт усл</c:v>
                </c:pt>
                <c:pt idx="10">
                  <c:v>хранение лич вещей</c:v>
                </c:pt>
                <c:pt idx="11">
                  <c:v>график</c:v>
                </c:pt>
              </c:strCache>
            </c:strRef>
          </c:cat>
          <c:val>
            <c:numRef>
              <c:f>Лист2!$C$2:$C$13</c:f>
              <c:numCache>
                <c:formatCode>0.0%</c:formatCode>
                <c:ptCount val="12"/>
                <c:pt idx="1">
                  <c:v>5.9000000000000004E-2</c:v>
                </c:pt>
                <c:pt idx="4">
                  <c:v>5.9000000000000004E-2</c:v>
                </c:pt>
                <c:pt idx="8">
                  <c:v>0.17600000000000002</c:v>
                </c:pt>
                <c:pt idx="9">
                  <c:v>0.11700000000000002</c:v>
                </c:pt>
                <c:pt idx="10">
                  <c:v>0.17600000000000002</c:v>
                </c:pt>
                <c:pt idx="11">
                  <c:v>0.29400000000000004</c:v>
                </c:pt>
              </c:numCache>
            </c:numRef>
          </c:val>
        </c:ser>
        <c:dLbls>
          <c:showVal val="1"/>
        </c:dLbls>
        <c:overlap val="-25"/>
        <c:axId val="64502016"/>
        <c:axId val="64507904"/>
      </c:barChart>
      <c:catAx>
        <c:axId val="64502016"/>
        <c:scaling>
          <c:orientation val="minMax"/>
        </c:scaling>
        <c:axPos val="b"/>
        <c:majorTickMark val="none"/>
        <c:tickLblPos val="nextTo"/>
        <c:crossAx val="64507904"/>
        <c:crosses val="autoZero"/>
        <c:auto val="1"/>
        <c:lblAlgn val="ctr"/>
        <c:lblOffset val="100"/>
      </c:catAx>
      <c:valAx>
        <c:axId val="64507904"/>
        <c:scaling>
          <c:orientation val="minMax"/>
        </c:scaling>
        <c:delete val="1"/>
        <c:axPos val="l"/>
        <c:numFmt formatCode="0%" sourceLinked="1"/>
        <c:majorTickMark val="none"/>
        <c:tickLblPos val="nextTo"/>
        <c:crossAx val="64502016"/>
        <c:crosses val="autoZero"/>
        <c:crossBetween val="between"/>
      </c:valAx>
    </c:plotArea>
    <c:legend>
      <c:legendPos val="t"/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FC019-0081-487A-AC10-0D823FCD3450}" type="datetimeFigureOut">
              <a:rPr lang="ru-RU" smtClean="0"/>
              <a:pPr/>
              <a:t>22.05.2015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0C8FE-7838-4C73-8E28-5477CFA9E0E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4478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22.05.2015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22.05.2015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22.05.2015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22.05.2015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22.05.2015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22.05.2015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22.05.2015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22.05.2015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22.05.2015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22.05.2015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22.05.2015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1DCBD8A-1FF4-464B-AC69-52A7D43E4029}" type="datetimeFigureOut">
              <a:rPr lang="ru-RU" smtClean="0"/>
              <a:pPr/>
              <a:t>22.05.2015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401887"/>
            <a:ext cx="8462174" cy="116998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 работе общественного совета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47401662"/>
              </p:ext>
            </p:extLst>
          </p:nvPr>
        </p:nvGraphicFramePr>
        <p:xfrm>
          <a:off x="-468560" y="332656"/>
          <a:ext cx="986509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56544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u="sng" dirty="0" smtClean="0"/>
              <a:t>Выводы по мониторингу сайтов:</a:t>
            </a:r>
          </a:p>
          <a:p>
            <a:pPr marL="0" indent="0">
              <a:buNone/>
            </a:pPr>
            <a:endParaRPr lang="ru-RU" sz="2000" dirty="0"/>
          </a:p>
          <a:p>
            <a:pPr marL="228600" indent="-228600">
              <a:buAutoNum type="arabicPeriod"/>
            </a:pPr>
            <a:r>
              <a:rPr lang="ru-RU" sz="2000" dirty="0" smtClean="0"/>
              <a:t>Сайты имеют разную структуру, зачастую это нагромождение информации в которой легко запутаться.</a:t>
            </a:r>
          </a:p>
          <a:p>
            <a:pPr marL="228600" indent="-228600">
              <a:buAutoNum type="arabicPeriod"/>
            </a:pPr>
            <a:r>
              <a:rPr lang="ru-RU" sz="2000" dirty="0" smtClean="0"/>
              <a:t>Некоторые сайты невозможно найти через поисковики. Фактически, не зная конкретный адрес сайта, можно сделать вывод, что его не существует.</a:t>
            </a:r>
          </a:p>
          <a:p>
            <a:pPr marL="228600" indent="-228600">
              <a:buAutoNum type="arabicPeriod"/>
            </a:pPr>
            <a:r>
              <a:rPr lang="ru-RU" sz="2000" dirty="0" smtClean="0"/>
              <a:t>Некоторые сайты имеют лишнюю рекламную информацию, которая может занимать около 25% пространства на странице и могут включать неконтролируемые рекламные звуковые дорожки.</a:t>
            </a:r>
          </a:p>
          <a:p>
            <a:pPr marL="228600" indent="-228600">
              <a:buAutoNum type="arabicPeriod"/>
            </a:pPr>
            <a:r>
              <a:rPr lang="ru-RU" sz="2000" dirty="0" smtClean="0"/>
              <a:t>Некоторые сайты выполняют роль визитки и не отражают живую деятельность учреждения.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891943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u="sng" dirty="0" smtClean="0"/>
              <a:t>Общие рекомендации: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1. Применять единый подход к формированию структуры и заполнения информационным контентом официальных сайтов учреждений.</a:t>
            </a:r>
          </a:p>
          <a:p>
            <a:pPr marL="0" indent="0">
              <a:buNone/>
            </a:pPr>
            <a:r>
              <a:rPr lang="ru-RU" sz="2000" dirty="0" smtClean="0"/>
              <a:t>2. Создать единый консультативный центр при министерстве социального развития по созданию и администрированию сайтов учреждений.</a:t>
            </a:r>
          </a:p>
          <a:p>
            <a:pPr marL="0" indent="0">
              <a:buNone/>
            </a:pPr>
            <a:r>
              <a:rPr lang="ru-RU" sz="2000" dirty="0" smtClean="0"/>
              <a:t>3. Возможно настроить взаимодействие между самими учреждениями (имеющие успешный опыт делятся им с начинающими).</a:t>
            </a:r>
          </a:p>
          <a:p>
            <a:pPr marL="0" indent="0">
              <a:buNone/>
            </a:pPr>
            <a:r>
              <a:rPr lang="ru-RU" sz="2000" dirty="0"/>
              <a:t>4</a:t>
            </a:r>
            <a:r>
              <a:rPr lang="ru-RU" sz="2000" dirty="0" smtClean="0"/>
              <a:t>. Организовывать общие обучающие семинары по этому направлению.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301938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/>
          <a:lstStyle/>
          <a:p>
            <a:r>
              <a:rPr lang="ru-RU" dirty="0" smtClean="0"/>
              <a:t>Анкетирование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59603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Анкетирование проводилось 6 мая 2015г. Опрошено 17 человек.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1. ОЦСКРИ (5 человек);</a:t>
            </a:r>
          </a:p>
          <a:p>
            <a:pPr marL="0" indent="0">
              <a:buNone/>
            </a:pPr>
            <a:r>
              <a:rPr lang="ru-RU" dirty="0" smtClean="0"/>
              <a:t>2. ОЦСРИ (6 человек);</a:t>
            </a:r>
          </a:p>
          <a:p>
            <a:pPr marL="0" indent="0">
              <a:buNone/>
            </a:pPr>
            <a:r>
              <a:rPr lang="ru-RU" dirty="0" smtClean="0"/>
              <a:t>3. КЦСАИ (6 человек);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57267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06212841"/>
              </p:ext>
            </p:extLst>
          </p:nvPr>
        </p:nvGraphicFramePr>
        <p:xfrm>
          <a:off x="503238" y="530225"/>
          <a:ext cx="8183562" cy="5327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97261522"/>
              </p:ext>
            </p:extLst>
          </p:nvPr>
        </p:nvGraphicFramePr>
        <p:xfrm>
          <a:off x="323528" y="404664"/>
          <a:ext cx="849694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20059877"/>
              </p:ext>
            </p:extLst>
          </p:nvPr>
        </p:nvGraphicFramePr>
        <p:xfrm>
          <a:off x="503238" y="530225"/>
          <a:ext cx="8183562" cy="5327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38520507"/>
              </p:ext>
            </p:extLst>
          </p:nvPr>
        </p:nvGraphicFramePr>
        <p:xfrm>
          <a:off x="467544" y="476672"/>
          <a:ext cx="820891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65021218"/>
              </p:ext>
            </p:extLst>
          </p:nvPr>
        </p:nvGraphicFramePr>
        <p:xfrm>
          <a:off x="467544" y="476672"/>
          <a:ext cx="820891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50190960"/>
              </p:ext>
            </p:extLst>
          </p:nvPr>
        </p:nvGraphicFramePr>
        <p:xfrm>
          <a:off x="467544" y="476672"/>
          <a:ext cx="8208911" cy="54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3517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	На </a:t>
            </a:r>
            <a:r>
              <a:rPr lang="ru-RU" sz="2400" dirty="0"/>
              <a:t>основании приказа Министерства социального развития Новосибирской области № 1013 от </a:t>
            </a:r>
            <a:r>
              <a:rPr lang="ru-RU" b="1" dirty="0" smtClean="0"/>
              <a:t>26.08.2013г.</a:t>
            </a:r>
            <a:r>
              <a:rPr lang="ru-RU" sz="2400" dirty="0" smtClean="0"/>
              <a:t>  </a:t>
            </a:r>
            <a:r>
              <a:rPr lang="ru-RU" sz="2400" dirty="0"/>
              <a:t>был создан Общественный  совет по оценке качества работы государственных учреждений, подведомственных министерству социального развития Новосибирской области, оказывающих услуги в сфере социального обслуживания населения и утверждено Положение о совете.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476672"/>
            <a:ext cx="8183880" cy="53285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За 2 года работы совета, было проведено </a:t>
            </a:r>
            <a:r>
              <a:rPr lang="ru-RU" sz="3200" b="1" dirty="0" smtClean="0"/>
              <a:t>8 </a:t>
            </a:r>
            <a:r>
              <a:rPr lang="ru-RU" dirty="0" smtClean="0"/>
              <a:t>общих заседаний и около </a:t>
            </a:r>
            <a:r>
              <a:rPr lang="ru-RU" sz="3200" b="1" dirty="0" smtClean="0"/>
              <a:t>15</a:t>
            </a:r>
            <a:r>
              <a:rPr lang="ru-RU" dirty="0" smtClean="0"/>
              <a:t> встреч в рабочих группах.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Привлечено около </a:t>
            </a:r>
            <a:r>
              <a:rPr lang="ru-RU" sz="3000" b="1" dirty="0" smtClean="0"/>
              <a:t>10</a:t>
            </a:r>
            <a:r>
              <a:rPr lang="ru-RU" dirty="0" smtClean="0"/>
              <a:t> волонтеров.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Сделано </a:t>
            </a:r>
            <a:r>
              <a:rPr lang="ru-RU" sz="3000" b="1" dirty="0" smtClean="0"/>
              <a:t>3</a:t>
            </a:r>
            <a:r>
              <a:rPr lang="ru-RU" dirty="0" smtClean="0"/>
              <a:t> цикла посещения учреждений (8-конец 2013 года, 3-конец 2014 года, 3-май 2015 года). При каждом посещении присутствовало </a:t>
            </a:r>
            <a:r>
              <a:rPr lang="ru-RU" sz="3300" b="1" dirty="0" smtClean="0"/>
              <a:t>2-3</a:t>
            </a:r>
            <a:r>
              <a:rPr lang="ru-RU" dirty="0" smtClean="0"/>
              <a:t> эксперта.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Проведен обучающий семинар по методике посещения учреждений для членов совета.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Разработана </a:t>
            </a:r>
            <a:r>
              <a:rPr lang="ru-RU" sz="3000" b="1" dirty="0" smtClean="0"/>
              <a:t>анкета</a:t>
            </a:r>
            <a:r>
              <a:rPr lang="ru-RU" dirty="0" smtClean="0"/>
              <a:t> для клиентов и </a:t>
            </a:r>
            <a:r>
              <a:rPr lang="ru-RU" sz="3000" b="1" dirty="0" smtClean="0"/>
              <a:t>инструкция</a:t>
            </a:r>
            <a:r>
              <a:rPr lang="ru-RU" dirty="0" smtClean="0"/>
              <a:t> по мониторингу сайтов.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В рамках апробирования инструкции по мониторингу доступности информации, сделано </a:t>
            </a:r>
            <a:r>
              <a:rPr lang="ru-RU" sz="3400" b="1" dirty="0" smtClean="0"/>
              <a:t>2</a:t>
            </a:r>
            <a:r>
              <a:rPr lang="ru-RU" dirty="0" smtClean="0"/>
              <a:t> звонка методом «тайного покупателя».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99864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Посещение 8 учреждений в конце 2013 года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564649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404664"/>
            <a:ext cx="818388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dirty="0" smtClean="0"/>
              <a:t>1. ГАУ </a:t>
            </a:r>
            <a:r>
              <a:rPr lang="ru-RU" sz="1200" dirty="0"/>
              <a:t>НСО «Областной центр социокультурной реабилитации» </a:t>
            </a:r>
          </a:p>
          <a:p>
            <a:pPr marL="0" indent="0">
              <a:buNone/>
            </a:pPr>
            <a:r>
              <a:rPr lang="ru-RU" sz="1200" dirty="0" smtClean="0"/>
              <a:t>Есипова </a:t>
            </a:r>
            <a:r>
              <a:rPr lang="ru-RU" sz="1200" dirty="0"/>
              <a:t>Т.П., Малицкая Е.П. </a:t>
            </a:r>
            <a:endParaRPr lang="ru-RU" sz="1200" dirty="0" smtClean="0"/>
          </a:p>
          <a:p>
            <a:pPr marL="0" indent="0">
              <a:buNone/>
            </a:pPr>
            <a:endParaRPr lang="ru-RU" sz="1200" dirty="0"/>
          </a:p>
          <a:p>
            <a:pPr marL="0" indent="0">
              <a:buNone/>
            </a:pPr>
            <a:r>
              <a:rPr lang="ru-RU" sz="1200" dirty="0" smtClean="0"/>
              <a:t>Рассмотреть целесообразность </a:t>
            </a:r>
            <a:r>
              <a:rPr lang="ru-RU" sz="1200" dirty="0"/>
              <a:t>использования авторских методик, возможности выбора клиентами услуг, оказании услуг за плату, целесообразности проведения социокультурной реабилитации для городских жителей, о том, что клиенты учреждения при опросе высказались о нехватке культурных мероприятий.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2. ГАУ </a:t>
            </a:r>
            <a:r>
              <a:rPr lang="ru-RU" sz="1200" dirty="0"/>
              <a:t>СО НСО «Реабилитационный центр для детей и подростков с ограниченными возможностями» (для лиц с дефектами умственного и физического развития) </a:t>
            </a: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Есипова </a:t>
            </a:r>
            <a:r>
              <a:rPr lang="ru-RU" sz="1200" dirty="0"/>
              <a:t>Т.П. </a:t>
            </a: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Совершенствовать профессионализм </a:t>
            </a:r>
            <a:r>
              <a:rPr lang="ru-RU" sz="1200" dirty="0"/>
              <a:t>руководителя учреждения, используемых </a:t>
            </a:r>
            <a:r>
              <a:rPr lang="ru-RU" sz="1200" dirty="0" smtClean="0"/>
              <a:t>методики </a:t>
            </a:r>
            <a:r>
              <a:rPr lang="ru-RU" sz="1200" dirty="0"/>
              <a:t>и </a:t>
            </a:r>
            <a:r>
              <a:rPr lang="ru-RU" sz="1200" dirty="0" smtClean="0"/>
              <a:t>оборудование.</a:t>
            </a:r>
            <a:endParaRPr lang="ru-RU" sz="1200" dirty="0"/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3. ГАУ </a:t>
            </a:r>
            <a:r>
              <a:rPr lang="ru-RU" sz="1200" dirty="0"/>
              <a:t>НСО «Комплексный центр социальной адаптации инвалидов» </a:t>
            </a: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Есипова </a:t>
            </a:r>
            <a:r>
              <a:rPr lang="ru-RU" sz="1200" dirty="0"/>
              <a:t>Т.П. </a:t>
            </a: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Положительная общая оценка </a:t>
            </a:r>
            <a:r>
              <a:rPr lang="ru-RU" sz="1200" dirty="0"/>
              <a:t>работы учреждения и </a:t>
            </a:r>
            <a:r>
              <a:rPr lang="ru-RU" sz="1200" dirty="0" smtClean="0"/>
              <a:t>предложить установку </a:t>
            </a:r>
            <a:r>
              <a:rPr lang="ru-RU" sz="1200" dirty="0"/>
              <a:t>светофора для слабовидящих.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4. ГБУ </a:t>
            </a:r>
            <a:r>
              <a:rPr lang="ru-RU" sz="1200" dirty="0"/>
              <a:t>НСО «Областной центр социальной помощи семье и детям «Радуга» </a:t>
            </a:r>
            <a:endParaRPr lang="ru-RU" sz="1200" dirty="0" smtClean="0"/>
          </a:p>
          <a:p>
            <a:pPr marL="0" indent="0">
              <a:buNone/>
            </a:pPr>
            <a:r>
              <a:rPr lang="ru-RU" sz="1200" dirty="0" err="1" smtClean="0"/>
              <a:t>Агаркова</a:t>
            </a:r>
            <a:r>
              <a:rPr lang="ru-RU" sz="1200" dirty="0" smtClean="0"/>
              <a:t> </a:t>
            </a:r>
            <a:r>
              <a:rPr lang="ru-RU" sz="1200" dirty="0"/>
              <a:t>Г.В. </a:t>
            </a: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Проведен </a:t>
            </a:r>
            <a:r>
              <a:rPr lang="ru-RU" sz="1200" dirty="0"/>
              <a:t>хороший </a:t>
            </a:r>
            <a:r>
              <a:rPr lang="ru-RU" sz="1200" dirty="0" smtClean="0"/>
              <a:t>ремонт, удобная </a:t>
            </a:r>
            <a:r>
              <a:rPr lang="ru-RU" sz="1200" dirty="0"/>
              <a:t>перепланировка помещений, очень комфортные условия для проживания клиентов, высоко оценила работу сотрудников, очередь в учреждение не превышает 4-5 человек, </a:t>
            </a:r>
            <a:r>
              <a:rPr lang="ru-RU" sz="1200" dirty="0" smtClean="0"/>
              <a:t>дала </a:t>
            </a:r>
            <a:r>
              <a:rPr lang="ru-RU" sz="1200" dirty="0"/>
              <a:t>очень высокую оценку качества обслуживания в учреждении, </a:t>
            </a:r>
            <a:endParaRPr lang="ru-RU" sz="1200" dirty="0" smtClean="0"/>
          </a:p>
          <a:p>
            <a:pPr marL="0" indent="0">
              <a:buNone/>
            </a:pPr>
            <a:r>
              <a:rPr lang="ru-RU" sz="1200" dirty="0" err="1" smtClean="0"/>
              <a:t>Скаредова</a:t>
            </a:r>
            <a:r>
              <a:rPr lang="ru-RU" sz="1200" dirty="0" smtClean="0"/>
              <a:t> </a:t>
            </a:r>
            <a:r>
              <a:rPr lang="ru-RU" sz="1200" dirty="0"/>
              <a:t>Н.И. </a:t>
            </a: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Мотивировать клиентов </a:t>
            </a:r>
            <a:r>
              <a:rPr lang="ru-RU" sz="1200" dirty="0"/>
              <a:t>на сокращение сроков пребывания в учреждении.</a:t>
            </a:r>
          </a:p>
          <a:p>
            <a:pPr marL="0" indent="0">
              <a:buNone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2530140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dirty="0" smtClean="0"/>
              <a:t>5. ГАУСО </a:t>
            </a:r>
            <a:r>
              <a:rPr lang="ru-RU" dirty="0"/>
              <a:t>НСО «</a:t>
            </a:r>
            <a:r>
              <a:rPr lang="ru-RU" dirty="0" err="1"/>
              <a:t>Маслянинский</a:t>
            </a:r>
            <a:r>
              <a:rPr lang="ru-RU" dirty="0"/>
              <a:t> комплексный социально-оздоровительный центр»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Ющенко </a:t>
            </a:r>
            <a:r>
              <a:rPr lang="ru-RU" dirty="0"/>
              <a:t>Н.Д.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Условия </a:t>
            </a:r>
            <a:r>
              <a:rPr lang="ru-RU" dirty="0"/>
              <a:t>созданы отличные, среда доступная (есть лифт, пандусы) хорошо работает сайт, проводится анкетирование клиентов, о количестве обслуживаемых в год клиентов, оценка учреждения очень хорошая.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6. ГАУ </a:t>
            </a:r>
            <a:r>
              <a:rPr lang="ru-RU" dirty="0"/>
              <a:t>НСО «Новосибирский областной дом ночного пребывания»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Ющенко </a:t>
            </a:r>
            <a:r>
              <a:rPr lang="ru-RU" dirty="0"/>
              <a:t>Д.Н.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Трудно </a:t>
            </a:r>
            <a:r>
              <a:rPr lang="ru-RU" dirty="0"/>
              <a:t>найти учреждение, предложение-установить указатели на пути следования.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Сухих </a:t>
            </a:r>
            <a:r>
              <a:rPr lang="ru-RU" dirty="0"/>
              <a:t>Г.А. высоко оценила работу руководителя и учреждения в целом, отметила, что руководитель владеет ситуацией, работу учреждения можно считать целесообразной, оказываемые услуги соответствуют целям и задачам учреждения, для инвалидов условия не созданы, так как там их практически нет.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7. ГБУ </a:t>
            </a:r>
            <a:r>
              <a:rPr lang="ru-RU" dirty="0"/>
              <a:t>НСО «Областной центр социальной помощи семье и детям «Морской залив</a:t>
            </a:r>
            <a:r>
              <a:rPr lang="ru-RU" dirty="0" smtClean="0"/>
              <a:t>»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Сухих </a:t>
            </a:r>
            <a:r>
              <a:rPr lang="ru-RU" dirty="0"/>
              <a:t>Г.И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Отсутствуют пандусы </a:t>
            </a:r>
            <a:r>
              <a:rPr lang="ru-RU" dirty="0"/>
              <a:t>(в связи с тем, что обслуживаются клиенты, не относящиеся к маломобильным), сайт находится в стадии разработки.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Есипова </a:t>
            </a:r>
            <a:r>
              <a:rPr lang="ru-RU" dirty="0"/>
              <a:t>Т.П.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Отсутствует наблюдательный совет </a:t>
            </a:r>
            <a:r>
              <a:rPr lang="ru-RU" dirty="0"/>
              <a:t>(действует попечительский совет</a:t>
            </a:r>
            <a:r>
              <a:rPr lang="ru-RU" dirty="0" smtClean="0"/>
              <a:t>).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8. ГАУ </a:t>
            </a:r>
            <a:r>
              <a:rPr lang="ru-RU" dirty="0"/>
              <a:t>ССО НСО «Новосибирский дом ветеранов»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Сорокина </a:t>
            </a:r>
            <a:r>
              <a:rPr lang="ru-RU" dirty="0"/>
              <a:t>В.Л.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учреждении очень чисто, ухоженная территория, это единственное учреждение в городе, где установлен лифт в двухэтажном здании, оценка учреждению очень высокая, из недоработок – это проходная в учреждение, отсутствие указателей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44157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ru-RU" b="1" u="sng" dirty="0" smtClean="0"/>
              <a:t>Рекомендации:</a:t>
            </a:r>
          </a:p>
          <a:p>
            <a:pPr marL="0" lvl="0" indent="0">
              <a:buNone/>
            </a:pPr>
            <a:endParaRPr lang="ru-RU" dirty="0"/>
          </a:p>
          <a:p>
            <a:pPr marL="360000" lvl="0" indent="-514350">
              <a:buFont typeface="+mj-lt"/>
              <a:buAutoNum type="arabicPeriod"/>
            </a:pPr>
            <a:r>
              <a:rPr lang="ru-RU" sz="2900" dirty="0" smtClean="0"/>
              <a:t>Усилить </a:t>
            </a:r>
            <a:r>
              <a:rPr lang="ru-RU" sz="2900" dirty="0"/>
              <a:t>работу по повышению открытости и доступности информации всех учреждений в сети Интернет.</a:t>
            </a:r>
          </a:p>
          <a:p>
            <a:pPr marL="360000" lvl="0" indent="-514350">
              <a:buFont typeface="+mj-lt"/>
              <a:buAutoNum type="arabicPeriod"/>
            </a:pPr>
            <a:r>
              <a:rPr lang="ru-RU" sz="2900" dirty="0"/>
              <a:t>Ввести стандарт предоставления информации и услуг для людей с ограничениями здоровья по зрению, включая проведение серии просветительских мероприятий для </a:t>
            </a:r>
            <a:r>
              <a:rPr lang="ru-RU" sz="2900" dirty="0" smtClean="0"/>
              <a:t>руководителей </a:t>
            </a:r>
            <a:r>
              <a:rPr lang="ru-RU" sz="2900" dirty="0"/>
              <a:t>и сотрудников учреждений </a:t>
            </a:r>
            <a:r>
              <a:rPr lang="ru-RU" sz="2900" dirty="0" smtClean="0"/>
              <a:t>(с </a:t>
            </a:r>
            <a:r>
              <a:rPr lang="ru-RU" sz="2900" dirty="0"/>
              <a:t>привлечением членов Общественного совета)</a:t>
            </a:r>
          </a:p>
          <a:p>
            <a:pPr marL="360000" lvl="0" indent="-514350">
              <a:buFont typeface="+mj-lt"/>
              <a:buAutoNum type="arabicPeriod"/>
            </a:pPr>
            <a:r>
              <a:rPr lang="ru-RU" sz="2900" dirty="0"/>
              <a:t>Предпринять конкретные шаги по улучшению качества предоставления услуг в области комфортности в каждом конкретном учреждении, разработать план мероприятий для улучшения качества для каждого учреждения. </a:t>
            </a:r>
          </a:p>
          <a:p>
            <a:pPr marL="360000" lvl="0" indent="-514350">
              <a:buFont typeface="+mj-lt"/>
              <a:buAutoNum type="arabicPeriod"/>
            </a:pPr>
            <a:r>
              <a:rPr lang="ru-RU" sz="2900" dirty="0"/>
              <a:t>Рассмотреть возможность выделения транспорта министерства для учреждений социально-культурной реабилитации для сопровождения клиентов на культурные мероприятия.</a:t>
            </a:r>
          </a:p>
          <a:p>
            <a:pPr marL="360000" lvl="0" indent="-514350">
              <a:buFont typeface="+mj-lt"/>
              <a:buAutoNum type="arabicPeriod"/>
            </a:pPr>
            <a:r>
              <a:rPr lang="ru-RU" sz="2900" dirty="0"/>
              <a:t>Рассмотреть возможность проведения переговоров с банками для установки банкоматов в учреждениях.</a:t>
            </a:r>
          </a:p>
          <a:p>
            <a:pPr marL="360000" lvl="0" indent="-514350">
              <a:buFont typeface="+mj-lt"/>
              <a:buAutoNum type="arabicPeriod"/>
            </a:pPr>
            <a:r>
              <a:rPr lang="ru-RU" sz="2900" dirty="0"/>
              <a:t>Провести отдельный анализ по работе общественных и наблюдательных советов учреждений и мероприятия просветительского характера по возможностям их работы для представителей общественности и сотрудников учреждений. Это мог бы провести Общественный совет при министерстве.</a:t>
            </a:r>
          </a:p>
          <a:p>
            <a:pPr marL="360000" lvl="0" indent="-514350">
              <a:buFont typeface="+mj-lt"/>
              <a:buAutoNum type="arabicPeriod"/>
            </a:pPr>
            <a:r>
              <a:rPr lang="ru-RU" sz="2900" dirty="0" smtClean="0"/>
              <a:t>Провести </a:t>
            </a:r>
            <a:r>
              <a:rPr lang="ru-RU" sz="2900" dirty="0"/>
              <a:t>доработку методики проведения  независимой  оценки качества и распределения функций ее проведения конкретно для нашего региона. Определить способы и методы проведения такой оценки для всех остальных учреждений.</a:t>
            </a:r>
          </a:p>
          <a:p>
            <a:pPr marL="360000" lvl="0" indent="-514350">
              <a:buFont typeface="+mj-lt"/>
              <a:buAutoNum type="arabicPeriod"/>
            </a:pPr>
            <a:r>
              <a:rPr lang="ru-RU" sz="2900" dirty="0"/>
              <a:t>Рассмотреть возможность создания общего совета по проведению независимой оценки во всей социальной сфере при Заместителе Губернатора, курирующем всю социальную сферу.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611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Мониторинг официальных сайтов (декабрь 2014 года)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26238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02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 smtClean="0"/>
              <a:t>Описание процедуры: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1. Была разработана инструкция для интервьюеров, состоящая из 7 критериев, это: 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/>
              <a:t>Полнота и актуальность информации на сайте </a:t>
            </a:r>
            <a:r>
              <a:rPr lang="en-US" sz="1400" dirty="0" smtClean="0"/>
              <a:t>bus.gov.ru</a:t>
            </a:r>
            <a:r>
              <a:rPr lang="ru-RU" sz="1400" dirty="0" smtClean="0"/>
              <a:t> (официальный сайт для размещения информации о государственных учреждениях);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/>
              <a:t>Полнота и актуальность информации размещаемой на официальном сайте учреждения (заложено 12 показателей);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/>
              <a:t>Наличие альтернативных способов просмотра информации на сайте (</a:t>
            </a:r>
            <a:r>
              <a:rPr lang="ru-RU" sz="1400" dirty="0"/>
              <a:t>2</a:t>
            </a:r>
            <a:r>
              <a:rPr lang="ru-RU" sz="1400" dirty="0" smtClean="0"/>
              <a:t> показателя);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/>
              <a:t>Наличие дистанционных способов взаимодействия (3 показателя);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/>
              <a:t>Результативность </a:t>
            </a:r>
            <a:r>
              <a:rPr lang="ru-RU" sz="1400" dirty="0"/>
              <a:t>дистанционных способов </a:t>
            </a:r>
            <a:r>
              <a:rPr lang="ru-RU" sz="1400" dirty="0" smtClean="0"/>
              <a:t>взаимодействия (3 показателя);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/>
              <a:t>Наличие возможности подать заявление (жалобу) на официальном сайте;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/>
              <a:t>Наличие </a:t>
            </a:r>
            <a:r>
              <a:rPr lang="ru-RU" sz="1400" dirty="0"/>
              <a:t>понятной информации о порядке обращения в независимые службы или государственные (местные) органы для подачи жалобы на качество оказания социальных </a:t>
            </a:r>
            <a:r>
              <a:rPr lang="ru-RU" sz="1400" dirty="0" smtClean="0"/>
              <a:t>услуг на официальном сайте. 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2. В декабре 2014г. было привлечено 2 волонтера для </a:t>
            </a:r>
            <a:r>
              <a:rPr lang="ru-RU" sz="1400" dirty="0"/>
              <a:t>а</a:t>
            </a:r>
            <a:r>
              <a:rPr lang="ru-RU" sz="1400" dirty="0" smtClean="0"/>
              <a:t>пробации инструкции. </a:t>
            </a:r>
          </a:p>
          <a:p>
            <a:pPr marL="0" indent="0">
              <a:buNone/>
            </a:pPr>
            <a:r>
              <a:rPr lang="ru-RU" sz="1400" dirty="0" smtClean="0"/>
              <a:t>3. Просмотрено 26 сайтов учреждений, подведомственных министерству социального развития НСО.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533351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643</TotalTime>
  <Words>1025</Words>
  <Application>Microsoft Office PowerPoint</Application>
  <PresentationFormat>Экран (4:3)</PresentationFormat>
  <Paragraphs>104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Аспект</vt:lpstr>
      <vt:lpstr>О работе общественного совета</vt:lpstr>
      <vt:lpstr>Слайд 2</vt:lpstr>
      <vt:lpstr>Слайд 3</vt:lpstr>
      <vt:lpstr>Слайд 4</vt:lpstr>
      <vt:lpstr>Слайд 5</vt:lpstr>
      <vt:lpstr>Слайд 6</vt:lpstr>
      <vt:lpstr>Слайд 7</vt:lpstr>
      <vt:lpstr>Мониторинг официальных сайтов (декабрь 2014 года)</vt:lpstr>
      <vt:lpstr>Слайд 9</vt:lpstr>
      <vt:lpstr>Слайд 10</vt:lpstr>
      <vt:lpstr>Слайд 11</vt:lpstr>
      <vt:lpstr>Слайд 12</vt:lpstr>
      <vt:lpstr>Анкетирование</vt:lpstr>
      <vt:lpstr>Слайд 14</vt:lpstr>
      <vt:lpstr>Слайд 15</vt:lpstr>
      <vt:lpstr>Слайд 16</vt:lpstr>
      <vt:lpstr>Слайд 17</vt:lpstr>
      <vt:lpstr>Слайд 18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работе общественного совета</dc:title>
  <dc:creator>Сиб центр</dc:creator>
  <cp:lastModifiedBy>nvn</cp:lastModifiedBy>
  <cp:revision>45</cp:revision>
  <dcterms:created xsi:type="dcterms:W3CDTF">2015-05-11T13:16:08Z</dcterms:created>
  <dcterms:modified xsi:type="dcterms:W3CDTF">2015-05-22T09:02:58Z</dcterms:modified>
</cp:coreProperties>
</file>