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9" r:id="rId4"/>
    <p:sldId id="280" r:id="rId5"/>
    <p:sldId id="281" r:id="rId6"/>
    <p:sldId id="282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83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2" autoAdjust="0"/>
    <p:restoredTop sz="94670" autoAdjust="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Открытость и доступность информации</a:t>
            </a:r>
            <a:endParaRPr lang="ru-RU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Лист3!$A$7:$A$14</c:f>
              <c:strCache>
                <c:ptCount val="8"/>
                <c:pt idx="0">
                  <c:v>www.bus.gov.ru</c:v>
                </c:pt>
                <c:pt idx="1">
                  <c:v>Наличие телефонной консультации</c:v>
                </c:pt>
                <c:pt idx="2">
                  <c:v>Наличие возможности задать вопрос по электронной почте</c:v>
                </c:pt>
                <c:pt idx="3">
                  <c:v>Полнота и актуальность информации в соответствии с порядком, утверждаемым  в соответствии с частью 3 статьи 13 Федерального закона от 28 декабря 2013 г. № 442-ФЗ «Об основах социального обслуживания граждан в Российской Федерации.</c:v>
                </c:pt>
                <c:pt idx="4">
                  <c:v>Возможность подать жалобу посредством сервисов на сайте</c:v>
                </c:pt>
                <c:pt idx="5">
                  <c:v>Наличие возможности задать вопрос через электронную форму на сайте</c:v>
                </c:pt>
                <c:pt idx="6">
                  <c:v>Наличие понятной информации на сайте о том, как подать жалобу</c:v>
                </c:pt>
                <c:pt idx="7">
                  <c:v>Соответствие альтернативной версии (для слабовидящих)</c:v>
                </c:pt>
              </c:strCache>
            </c:strRef>
          </c:cat>
          <c:val>
            <c:numRef>
              <c:f>Лист3!$B$7:$B$14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0.77</c:v>
                </c:pt>
                <c:pt idx="4">
                  <c:v>0.71000000000000008</c:v>
                </c:pt>
                <c:pt idx="5">
                  <c:v>0.56999999999999995</c:v>
                </c:pt>
                <c:pt idx="6">
                  <c:v>0.32000000000000006</c:v>
                </c:pt>
                <c:pt idx="7">
                  <c:v>0.13</c:v>
                </c:pt>
              </c:numCache>
            </c:numRef>
          </c:val>
        </c:ser>
        <c:dLbls>
          <c:showVal val="1"/>
        </c:dLbls>
        <c:overlap val="-25"/>
        <c:axId val="41209856"/>
        <c:axId val="41211392"/>
      </c:barChart>
      <c:catAx>
        <c:axId val="412098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211392"/>
        <c:crosses val="autoZero"/>
        <c:auto val="1"/>
        <c:lblAlgn val="ctr"/>
        <c:lblOffset val="100"/>
      </c:catAx>
      <c:valAx>
        <c:axId val="4121139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41209856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Лист4!$A$5:$A$30</c:f>
              <c:strCache>
                <c:ptCount val="26"/>
                <c:pt idx="1">
                  <c:v>ГАУСО НСО «Новосибирский областной геронтологический центр»</c:v>
                </c:pt>
                <c:pt idx="2">
                  <c:v>ГАСУ НСО «Областной дом милосердия»</c:v>
                </c:pt>
                <c:pt idx="3">
                  <c:v>ГБУ НСО «Областной центр помощи семье и детям «Морской залив»»</c:v>
                </c:pt>
                <c:pt idx="4">
                  <c:v>ГАУССО НСО «Тогучинский психоневрологический интернат»</c:v>
                </c:pt>
                <c:pt idx="5">
                  <c:v>«ГАУССО НСО Успенский психоневрологический интернат»</c:v>
                </c:pt>
                <c:pt idx="6">
                  <c:v>ГАУСО НСО «Реабилитационный центр  для детей и подростков с ограниченными возможностями»</c:v>
                </c:pt>
                <c:pt idx="7">
                  <c:v>ГАУСО НСО «Областной комплексный центр социальной адаптации граждан»</c:v>
                </c:pt>
                <c:pt idx="8">
                  <c:v>ГБУСО НСО «Социально-реабилитационный центр «Снегири»</c:v>
                </c:pt>
                <c:pt idx="9">
                  <c:v>ГБУ НСО «Социально-реабилитационный центр «Виктория»»</c:v>
                </c:pt>
                <c:pt idx="10">
                  <c:v>«ГАУССО НСО Завьяловский психоневрологический интернат»</c:v>
                </c:pt>
                <c:pt idx="11">
                  <c:v>ГАУССО НСО «Обской психоневрологический интернат»</c:v>
                </c:pt>
                <c:pt idx="12">
                  <c:v>ГАУ НСО «Комплексный центр социальной адаптации инвалидов»</c:v>
                </c:pt>
                <c:pt idx="13">
                  <c:v>ГАУ НСО «Областной центр социокультурной реабилитации инвалидов»</c:v>
                </c:pt>
                <c:pt idx="14">
                  <c:v>ГАУСО НСО «Маслянинский комплексный социально-оздоровительный центр»</c:v>
                </c:pt>
                <c:pt idx="15">
                  <c:v>ГАУССО НСО «Бердский пансионат ветеранов труда им. М.И. Калинина»</c:v>
                </c:pt>
                <c:pt idx="16">
                  <c:v>ГБУ НСО «Дом ветеранов Новосибирской области»</c:v>
                </c:pt>
                <c:pt idx="17">
                  <c:v>ГБУ НСО «Социально-реабилитационный центр для несовершеннолетних» г.Татарск</c:v>
                </c:pt>
                <c:pt idx="18">
                  <c:v>ГАУССО НСО «Каменский психоневрологический интернат»</c:v>
                </c:pt>
                <c:pt idx="19">
                  <c:v>ГБУ НСО «Областной центр помощи семье и детям Радуга»</c:v>
                </c:pt>
                <c:pt idx="20">
                  <c:v>ГАУ НСО «Областной центр социальной реабилитации для инвалидов»</c:v>
                </c:pt>
                <c:pt idx="21">
                  <c:v>ГАСУСО НСО «Бибихинский специальный дом-интернат»</c:v>
                </c:pt>
                <c:pt idx="22">
                  <c:v>ГАУ НСО «Чулымский специальный дом-интернат для престарелых и инвалидов»</c:v>
                </c:pt>
                <c:pt idx="23">
                  <c:v>ГАСУСО НСО «Ояшинский дом-интернат для умственно-отсталых детей»</c:v>
                </c:pt>
                <c:pt idx="24">
                  <c:v>ГАУ НСО ССО «Новосибирский дом ветеранов»</c:v>
                </c:pt>
                <c:pt idx="25">
                  <c:v>ГБУ НСО «Областной центр помощи детям, оставшимся без попечения родителей»</c:v>
                </c:pt>
              </c:strCache>
            </c:strRef>
          </c:cat>
          <c:val>
            <c:numRef>
              <c:f>Лист4!$B$5:$B$30</c:f>
              <c:numCache>
                <c:formatCode>General</c:formatCode>
                <c:ptCount val="26"/>
                <c:pt idx="1">
                  <c:v>6.4</c:v>
                </c:pt>
                <c:pt idx="2">
                  <c:v>6.4</c:v>
                </c:pt>
                <c:pt idx="3">
                  <c:v>6.4</c:v>
                </c:pt>
                <c:pt idx="4">
                  <c:v>6.3</c:v>
                </c:pt>
                <c:pt idx="5">
                  <c:v>6.3</c:v>
                </c:pt>
                <c:pt idx="6">
                  <c:v>6.3</c:v>
                </c:pt>
                <c:pt idx="7">
                  <c:v>6.3</c:v>
                </c:pt>
                <c:pt idx="8">
                  <c:v>6.3</c:v>
                </c:pt>
                <c:pt idx="9">
                  <c:v>6.3</c:v>
                </c:pt>
                <c:pt idx="10">
                  <c:v>6.1</c:v>
                </c:pt>
                <c:pt idx="11">
                  <c:v>5.3</c:v>
                </c:pt>
                <c:pt idx="12">
                  <c:v>5.3</c:v>
                </c:pt>
                <c:pt idx="13">
                  <c:v>5.3</c:v>
                </c:pt>
                <c:pt idx="14">
                  <c:v>5.3</c:v>
                </c:pt>
                <c:pt idx="15">
                  <c:v>5.3</c:v>
                </c:pt>
                <c:pt idx="16">
                  <c:v>5.3</c:v>
                </c:pt>
                <c:pt idx="17">
                  <c:v>5.3</c:v>
                </c:pt>
                <c:pt idx="18">
                  <c:v>5.2</c:v>
                </c:pt>
                <c:pt idx="19">
                  <c:v>3.7</c:v>
                </c:pt>
                <c:pt idx="20">
                  <c:v>1.1000000000000001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dLbls>
          <c:showVal val="1"/>
        </c:dLbls>
        <c:gapWidth val="75"/>
        <c:axId val="55645312"/>
        <c:axId val="55646848"/>
      </c:barChart>
      <c:catAx>
        <c:axId val="556453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5646848"/>
        <c:crosses val="autoZero"/>
        <c:auto val="1"/>
        <c:lblAlgn val="ctr"/>
        <c:lblOffset val="100"/>
      </c:catAx>
      <c:valAx>
        <c:axId val="55646848"/>
        <c:scaling>
          <c:orientation val="minMax"/>
        </c:scaling>
        <c:axPos val="b"/>
        <c:numFmt formatCode="General" sourceLinked="1"/>
        <c:majorTickMark val="none"/>
        <c:tickLblPos val="nextTo"/>
        <c:crossAx val="5564531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Лист2!$A$107:$A$113</c:f>
              <c:strCache>
                <c:ptCount val="7"/>
                <c:pt idx="0">
                  <c:v>Новосибирский областной геронтологический центр</c:v>
                </c:pt>
                <c:pt idx="1">
                  <c:v>Областной центр соц помощи семье и детям Морской залив</c:v>
                </c:pt>
                <c:pt idx="2">
                  <c:v>Реабилитационный центр для детей и подростков с ограниченными возможностями</c:v>
                </c:pt>
                <c:pt idx="3">
                  <c:v>областной комплексный центр социальной адаптации граждан</c:v>
                </c:pt>
                <c:pt idx="4">
                  <c:v>Государственное автономное учреждение социального обслуживания Новосибирской области Маслянинский комплексный социально-оздоровительный центр</c:v>
                </c:pt>
                <c:pt idx="5">
                  <c:v>ГАУ КЦСАИ</c:v>
                </c:pt>
                <c:pt idx="6">
                  <c:v>Областной центр социальной помощи семье и детям "Радуга"</c:v>
                </c:pt>
              </c:strCache>
            </c:strRef>
          </c:cat>
          <c:val>
            <c:numRef>
              <c:f>Лист2!$B$107:$B$113</c:f>
              <c:numCache>
                <c:formatCode>General</c:formatCode>
                <c:ptCount val="7"/>
                <c:pt idx="0">
                  <c:v>0.84000000000000008</c:v>
                </c:pt>
                <c:pt idx="1">
                  <c:v>0.75000000000000011</c:v>
                </c:pt>
                <c:pt idx="2">
                  <c:v>0.75000000000000011</c:v>
                </c:pt>
                <c:pt idx="3">
                  <c:v>0.75000000000000011</c:v>
                </c:pt>
                <c:pt idx="4">
                  <c:v>0.67000000000000015</c:v>
                </c:pt>
                <c:pt idx="5">
                  <c:v>0.58000000000000007</c:v>
                </c:pt>
                <c:pt idx="6">
                  <c:v>0.45</c:v>
                </c:pt>
              </c:numCache>
            </c:numRef>
          </c:val>
        </c:ser>
        <c:dLbls>
          <c:showVal val="1"/>
        </c:dLbls>
        <c:gapWidth val="75"/>
        <c:axId val="41450112"/>
        <c:axId val="41451904"/>
      </c:barChart>
      <c:catAx>
        <c:axId val="41450112"/>
        <c:scaling>
          <c:orientation val="minMax"/>
        </c:scaling>
        <c:axPos val="l"/>
        <c:majorTickMark val="none"/>
        <c:tickLblPos val="nextTo"/>
        <c:crossAx val="41451904"/>
        <c:crosses val="autoZero"/>
        <c:auto val="1"/>
        <c:lblAlgn val="ctr"/>
        <c:lblOffset val="100"/>
      </c:catAx>
      <c:valAx>
        <c:axId val="41451904"/>
        <c:scaling>
          <c:orientation val="minMax"/>
        </c:scaling>
        <c:axPos val="b"/>
        <c:numFmt formatCode="General" sourceLinked="1"/>
        <c:majorTickMark val="none"/>
        <c:tickLblPos val="nextTo"/>
        <c:crossAx val="41450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Лист2!$B$27</c:f>
              <c:strCache>
                <c:ptCount val="1"/>
                <c:pt idx="0">
                  <c:v>Полнота и актуальность информации в соответствии с порядком, утверждаемым  в соответствии с частью 3 статьи 13 Федерального закона от 28 декабря 2013 г. № 442-ФЗ «Об основах социального обслуживания граждан в Российской Федерации.</c:v>
                </c:pt>
              </c:strCache>
            </c:strRef>
          </c:tx>
          <c:dLbls>
            <c:showVal val="1"/>
          </c:dLbls>
          <c:cat>
            <c:strRef>
              <c:f>Лист2!$A$28:$A$34</c:f>
              <c:strCache>
                <c:ptCount val="7"/>
                <c:pt idx="0">
                  <c:v>Новосибирский областной геронтологический центр</c:v>
                </c:pt>
                <c:pt idx="1">
                  <c:v>Областной центр соц помощи семье и детям Морской залив</c:v>
                </c:pt>
                <c:pt idx="2">
                  <c:v>Государственное автономное учреждение социального обслуживания Новосибирской области Маслянинский комплексный социально-оздоровительный центр</c:v>
                </c:pt>
                <c:pt idx="3">
                  <c:v>Областной комплексный центр социальной адаптации граждан</c:v>
                </c:pt>
                <c:pt idx="4">
                  <c:v>Реабилитационный центр для детей и подростков с ограниченными возможностями</c:v>
                </c:pt>
                <c:pt idx="5">
                  <c:v>ГАУ КЦСАИ</c:v>
                </c:pt>
                <c:pt idx="6">
                  <c:v>Областной центр социальной помощи семье и детям "Радуга"</c:v>
                </c:pt>
              </c:strCache>
            </c:strRef>
          </c:cat>
          <c:val>
            <c:numRef>
              <c:f>Лист2!$B$28:$B$34</c:f>
              <c:numCache>
                <c:formatCode>General</c:formatCode>
                <c:ptCount val="7"/>
                <c:pt idx="0">
                  <c:v>0.9</c:v>
                </c:pt>
                <c:pt idx="1">
                  <c:v>0.82500000000000007</c:v>
                </c:pt>
                <c:pt idx="2">
                  <c:v>0.81499999999999995</c:v>
                </c:pt>
                <c:pt idx="3">
                  <c:v>0.79</c:v>
                </c:pt>
                <c:pt idx="4">
                  <c:v>0.77500000000000013</c:v>
                </c:pt>
                <c:pt idx="5">
                  <c:v>0.66500000000000015</c:v>
                </c:pt>
                <c:pt idx="6">
                  <c:v>0.66000000000000014</c:v>
                </c:pt>
              </c:numCache>
            </c:numRef>
          </c:val>
        </c:ser>
        <c:dLbls>
          <c:showVal val="1"/>
        </c:dLbls>
        <c:gapWidth val="75"/>
        <c:axId val="41471360"/>
        <c:axId val="54690944"/>
      </c:barChart>
      <c:catAx>
        <c:axId val="41471360"/>
        <c:scaling>
          <c:orientation val="minMax"/>
        </c:scaling>
        <c:axPos val="l"/>
        <c:majorTickMark val="none"/>
        <c:tickLblPos val="nextTo"/>
        <c:crossAx val="54690944"/>
        <c:crosses val="autoZero"/>
        <c:auto val="1"/>
        <c:lblAlgn val="ctr"/>
        <c:lblOffset val="100"/>
      </c:catAx>
      <c:valAx>
        <c:axId val="54690944"/>
        <c:scaling>
          <c:orientation val="minMax"/>
        </c:scaling>
        <c:axPos val="b"/>
        <c:numFmt formatCode="General" sourceLinked="1"/>
        <c:majorTickMark val="none"/>
        <c:tickLblPos val="nextTo"/>
        <c:crossAx val="41471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Лист2!$B$38</c:f>
              <c:strCache>
                <c:ptCount val="1"/>
                <c:pt idx="0">
                  <c:v>Соответствие альтернативной версии (для слабовидящих)</c:v>
                </c:pt>
              </c:strCache>
            </c:strRef>
          </c:tx>
          <c:dLbls>
            <c:showVal val="1"/>
          </c:dLbls>
          <c:cat>
            <c:strRef>
              <c:f>Лист2!$A$39:$A$45</c:f>
              <c:strCache>
                <c:ptCount val="7"/>
                <c:pt idx="0">
                  <c:v>Государственное автономное учреждение социального обслуживания Новосибирской области Маслянинский комплексный социально-оздоровительный центр</c:v>
                </c:pt>
                <c:pt idx="1">
                  <c:v>Новосибирский областной геронтологический центр</c:v>
                </c:pt>
                <c:pt idx="2">
                  <c:v>ГАУ КЦСАИ</c:v>
                </c:pt>
                <c:pt idx="3">
                  <c:v>Областной центр соц помощи семье и детям Морской залив</c:v>
                </c:pt>
                <c:pt idx="4">
                  <c:v>Реабилитационный центр для детей и подростков с ограниченными возможностями</c:v>
                </c:pt>
                <c:pt idx="5">
                  <c:v>Областной комплексный центр социальной адаптации граждан</c:v>
                </c:pt>
                <c:pt idx="6">
                  <c:v>Областной центр социальной помощи семье и детям "Радуга"</c:v>
                </c:pt>
              </c:strCache>
            </c:strRef>
          </c:cat>
          <c:val>
            <c:numRef>
              <c:f>Лист2!$B$39:$B$45</c:f>
              <c:numCache>
                <c:formatCode>General</c:formatCode>
                <c:ptCount val="7"/>
                <c:pt idx="0">
                  <c:v>0.35000000000000003</c:v>
                </c:pt>
                <c:pt idx="1">
                  <c:v>0.32500000000000007</c:v>
                </c:pt>
                <c:pt idx="2">
                  <c:v>0.30000000000000004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gapWidth val="75"/>
        <c:axId val="55206656"/>
        <c:axId val="55208192"/>
      </c:barChart>
      <c:catAx>
        <c:axId val="55206656"/>
        <c:scaling>
          <c:orientation val="minMax"/>
        </c:scaling>
        <c:axPos val="l"/>
        <c:majorTickMark val="none"/>
        <c:tickLblPos val="nextTo"/>
        <c:crossAx val="55208192"/>
        <c:crosses val="autoZero"/>
        <c:auto val="1"/>
        <c:lblAlgn val="ctr"/>
        <c:lblOffset val="100"/>
      </c:catAx>
      <c:valAx>
        <c:axId val="55208192"/>
        <c:scaling>
          <c:orientation val="minMax"/>
        </c:scaling>
        <c:axPos val="b"/>
        <c:numFmt formatCode="General" sourceLinked="1"/>
        <c:majorTickMark val="none"/>
        <c:tickLblPos val="nextTo"/>
        <c:crossAx val="55206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Лист2!$B$49</c:f>
              <c:strCache>
                <c:ptCount val="1"/>
                <c:pt idx="0">
                  <c:v>Наличие телефонной консультации</c:v>
                </c:pt>
              </c:strCache>
            </c:strRef>
          </c:tx>
          <c:dLbls>
            <c:showVal val="1"/>
          </c:dLbls>
          <c:cat>
            <c:strRef>
              <c:f>Лист2!$A$50:$A$56</c:f>
              <c:strCache>
                <c:ptCount val="7"/>
                <c:pt idx="0">
                  <c:v>Новосибирский областной геронтологический центр</c:v>
                </c:pt>
                <c:pt idx="1">
                  <c:v>Областной центр соц помощи семье и детям Морской залив</c:v>
                </c:pt>
                <c:pt idx="2">
                  <c:v>Реабилитационный центр для детей и подростков с ограниченными возможностями</c:v>
                </c:pt>
                <c:pt idx="3">
                  <c:v>Областной комплексный центр социальной адаптации граждан</c:v>
                </c:pt>
                <c:pt idx="4">
                  <c:v>Государственное автономное учреждение социального обслуживания Новосибирской области Маслянинский комплексный социально-оздоровительный центр</c:v>
                </c:pt>
                <c:pt idx="5">
                  <c:v>ГАУ КЦСАИ</c:v>
                </c:pt>
                <c:pt idx="6">
                  <c:v>Областной центр социальной помощи семье и детям "Радуга"</c:v>
                </c:pt>
              </c:strCache>
            </c:strRef>
          </c:cat>
          <c:val>
            <c:numRef>
              <c:f>Лист2!$B$50:$B$56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gapWidth val="75"/>
        <c:axId val="55261440"/>
        <c:axId val="55271424"/>
      </c:barChart>
      <c:catAx>
        <c:axId val="55261440"/>
        <c:scaling>
          <c:orientation val="minMax"/>
        </c:scaling>
        <c:axPos val="l"/>
        <c:majorTickMark val="none"/>
        <c:tickLblPos val="nextTo"/>
        <c:crossAx val="55271424"/>
        <c:crosses val="autoZero"/>
        <c:auto val="1"/>
        <c:lblAlgn val="ctr"/>
        <c:lblOffset val="100"/>
      </c:catAx>
      <c:valAx>
        <c:axId val="55271424"/>
        <c:scaling>
          <c:orientation val="minMax"/>
        </c:scaling>
        <c:axPos val="b"/>
        <c:numFmt formatCode="General" sourceLinked="1"/>
        <c:majorTickMark val="none"/>
        <c:tickLblPos val="nextTo"/>
        <c:crossAx val="55261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Лист2!$B$60</c:f>
              <c:strCache>
                <c:ptCount val="1"/>
                <c:pt idx="0">
                  <c:v>Наличие возможности задать вопрос по электронной почте</c:v>
                </c:pt>
              </c:strCache>
            </c:strRef>
          </c:tx>
          <c:dLbls>
            <c:showVal val="1"/>
          </c:dLbls>
          <c:cat>
            <c:strRef>
              <c:f>Лист2!$A$61:$A$67</c:f>
              <c:strCache>
                <c:ptCount val="7"/>
                <c:pt idx="0">
                  <c:v>Новосибирский областной геронтологический центр</c:v>
                </c:pt>
                <c:pt idx="1">
                  <c:v>Областной центр соц помощи семье и детям Морской залив</c:v>
                </c:pt>
                <c:pt idx="2">
                  <c:v>Реабилитационный центр для детей и подростков с ограниченными возможностями</c:v>
                </c:pt>
                <c:pt idx="3">
                  <c:v>Областной комплексный центр социальной адаптации граждан</c:v>
                </c:pt>
                <c:pt idx="4">
                  <c:v>Государственное автономное учреждение социального обслуживания Новосибирской области Маслянинский комплексный социально-оздоровительный центр</c:v>
                </c:pt>
                <c:pt idx="5">
                  <c:v>ГАУ КЦСАИ</c:v>
                </c:pt>
                <c:pt idx="6">
                  <c:v>Областной центр социальной помощи семье и детям "Радуга"</c:v>
                </c:pt>
              </c:strCache>
            </c:strRef>
          </c:cat>
          <c:val>
            <c:numRef>
              <c:f>Лист2!$B$61:$B$67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gapWidth val="75"/>
        <c:axId val="55295360"/>
        <c:axId val="55313536"/>
      </c:barChart>
      <c:catAx>
        <c:axId val="55295360"/>
        <c:scaling>
          <c:orientation val="minMax"/>
        </c:scaling>
        <c:axPos val="l"/>
        <c:majorTickMark val="none"/>
        <c:tickLblPos val="nextTo"/>
        <c:crossAx val="55313536"/>
        <c:crosses val="autoZero"/>
        <c:auto val="1"/>
        <c:lblAlgn val="ctr"/>
        <c:lblOffset val="100"/>
      </c:catAx>
      <c:valAx>
        <c:axId val="55313536"/>
        <c:scaling>
          <c:orientation val="minMax"/>
        </c:scaling>
        <c:axPos val="b"/>
        <c:numFmt formatCode="General" sourceLinked="1"/>
        <c:majorTickMark val="none"/>
        <c:tickLblPos val="nextTo"/>
        <c:crossAx val="55295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Лист2!$B$71</c:f>
              <c:strCache>
                <c:ptCount val="1"/>
                <c:pt idx="0">
                  <c:v>Наличие возможности задать вопрос через электронную форму на сайте</c:v>
                </c:pt>
              </c:strCache>
            </c:strRef>
          </c:tx>
          <c:dLbls>
            <c:showVal val="1"/>
          </c:dLbls>
          <c:cat>
            <c:strRef>
              <c:f>Лист2!$A$72:$A$78</c:f>
              <c:strCache>
                <c:ptCount val="7"/>
                <c:pt idx="0">
                  <c:v>Новосибирский областной геронтологический центр</c:v>
                </c:pt>
                <c:pt idx="1">
                  <c:v>Областной центр соц помощи семье и детям Морской залив</c:v>
                </c:pt>
                <c:pt idx="2">
                  <c:v>Реабилитационный центр для детей и подростков с ограниченными возможностями</c:v>
                </c:pt>
                <c:pt idx="3">
                  <c:v>Областной комплексный центр социальной адаптации граждан</c:v>
                </c:pt>
                <c:pt idx="4">
                  <c:v>Государственное автономное учреждение социального обслуживания Новосибирской области Маслянинский комплексный социально-оздоровительный центр</c:v>
                </c:pt>
                <c:pt idx="5">
                  <c:v>ГАУ КЦСАИ</c:v>
                </c:pt>
                <c:pt idx="6">
                  <c:v>Областной центр социальной помощи семье и детям "Радуга"</c:v>
                </c:pt>
              </c:strCache>
            </c:strRef>
          </c:cat>
          <c:val>
            <c:numRef>
              <c:f>Лист2!$B$72:$B$78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gapWidth val="75"/>
        <c:axId val="55366400"/>
        <c:axId val="55367936"/>
      </c:barChart>
      <c:catAx>
        <c:axId val="55366400"/>
        <c:scaling>
          <c:orientation val="minMax"/>
        </c:scaling>
        <c:axPos val="l"/>
        <c:majorTickMark val="none"/>
        <c:tickLblPos val="nextTo"/>
        <c:crossAx val="55367936"/>
        <c:crosses val="autoZero"/>
        <c:auto val="1"/>
        <c:lblAlgn val="ctr"/>
        <c:lblOffset val="100"/>
      </c:catAx>
      <c:valAx>
        <c:axId val="55367936"/>
        <c:scaling>
          <c:orientation val="minMax"/>
        </c:scaling>
        <c:axPos val="b"/>
        <c:numFmt formatCode="General" sourceLinked="1"/>
        <c:majorTickMark val="none"/>
        <c:tickLblPos val="nextTo"/>
        <c:crossAx val="553664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Лист2!$B$82</c:f>
              <c:strCache>
                <c:ptCount val="1"/>
                <c:pt idx="0">
                  <c:v>Возможность подать жалобу посредством сервисов на сайте</c:v>
                </c:pt>
              </c:strCache>
            </c:strRef>
          </c:tx>
          <c:dLbls>
            <c:showVal val="1"/>
          </c:dLbls>
          <c:cat>
            <c:strRef>
              <c:f>Лист2!$A$83:$A$89</c:f>
              <c:strCache>
                <c:ptCount val="7"/>
                <c:pt idx="0">
                  <c:v>Новосибирский областной геронтологический центр</c:v>
                </c:pt>
                <c:pt idx="1">
                  <c:v>Областной центр соц помощи семье и детям Морской залив</c:v>
                </c:pt>
                <c:pt idx="2">
                  <c:v>Реабилитационный центр для детей и подростков с ограниченными возможностями</c:v>
                </c:pt>
                <c:pt idx="3">
                  <c:v>Областной комплексный центр социальной адаптации граждан</c:v>
                </c:pt>
                <c:pt idx="4">
                  <c:v>Государственное автономное учреждение социального обслуживания Новосибирской области Маслянинский комплексный социально-оздоровительный центр</c:v>
                </c:pt>
                <c:pt idx="5">
                  <c:v>ГАУ КЦСАИ</c:v>
                </c:pt>
                <c:pt idx="6">
                  <c:v>Областной центр социальной помощи семье и детям "Радуга"</c:v>
                </c:pt>
              </c:strCache>
            </c:strRef>
          </c:cat>
          <c:val>
            <c:numRef>
              <c:f>Лист2!$B$83:$B$89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0.5</c:v>
                </c:pt>
                <c:pt idx="5">
                  <c:v>0.5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gapWidth val="75"/>
        <c:axId val="55428992"/>
        <c:axId val="55430528"/>
      </c:barChart>
      <c:catAx>
        <c:axId val="55428992"/>
        <c:scaling>
          <c:orientation val="minMax"/>
        </c:scaling>
        <c:axPos val="l"/>
        <c:majorTickMark val="none"/>
        <c:tickLblPos val="nextTo"/>
        <c:crossAx val="55430528"/>
        <c:crosses val="autoZero"/>
        <c:auto val="1"/>
        <c:lblAlgn val="ctr"/>
        <c:lblOffset val="100"/>
      </c:catAx>
      <c:valAx>
        <c:axId val="55430528"/>
        <c:scaling>
          <c:orientation val="minMax"/>
        </c:scaling>
        <c:axPos val="b"/>
        <c:numFmt formatCode="General" sourceLinked="1"/>
        <c:majorTickMark val="none"/>
        <c:tickLblPos val="nextTo"/>
        <c:crossAx val="55428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Лист2!$B$93</c:f>
              <c:strCache>
                <c:ptCount val="1"/>
                <c:pt idx="0">
                  <c:v>Наличие понятной информации на сайте о том, как подать жалобу</c:v>
                </c:pt>
              </c:strCache>
            </c:strRef>
          </c:tx>
          <c:dLbls>
            <c:showVal val="1"/>
          </c:dLbls>
          <c:cat>
            <c:strRef>
              <c:f>Лист2!$A$94:$A$100</c:f>
              <c:strCache>
                <c:ptCount val="7"/>
                <c:pt idx="0">
                  <c:v>Государственное автономное учреждение социального обслуживания Новосибирской области Маслянинский комплексный социально-оздоровительный центр</c:v>
                </c:pt>
                <c:pt idx="1">
                  <c:v>Новосибирский областной геронтологический центр</c:v>
                </c:pt>
                <c:pt idx="2">
                  <c:v>Областной центр соц помощи семье и детям Морской залив</c:v>
                </c:pt>
                <c:pt idx="3">
                  <c:v>Реабилитационный центр для детей и подростков с ограниченными возможностями</c:v>
                </c:pt>
                <c:pt idx="4">
                  <c:v>Областной комплексный центр социальной адаптации граждан</c:v>
                </c:pt>
                <c:pt idx="5">
                  <c:v>ГАУ КЦСАИ</c:v>
                </c:pt>
                <c:pt idx="6">
                  <c:v>Областной центр социальной помощи семье и детям "Радуга"</c:v>
                </c:pt>
              </c:strCache>
            </c:strRef>
          </c:cat>
          <c:val>
            <c:numRef>
              <c:f>Лист2!$B$94:$B$100</c:f>
              <c:numCache>
                <c:formatCode>General</c:formatCode>
                <c:ptCount val="7"/>
                <c:pt idx="0">
                  <c:v>0.75000000000000011</c:v>
                </c:pt>
                <c:pt idx="1">
                  <c:v>0.5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gapWidth val="75"/>
        <c:axId val="55496064"/>
        <c:axId val="55510144"/>
      </c:barChart>
      <c:catAx>
        <c:axId val="55496064"/>
        <c:scaling>
          <c:orientation val="minMax"/>
        </c:scaling>
        <c:axPos val="l"/>
        <c:majorTickMark val="none"/>
        <c:tickLblPos val="nextTo"/>
        <c:crossAx val="55510144"/>
        <c:crosses val="autoZero"/>
        <c:auto val="1"/>
        <c:lblAlgn val="ctr"/>
        <c:lblOffset val="100"/>
      </c:catAx>
      <c:valAx>
        <c:axId val="55510144"/>
        <c:scaling>
          <c:orientation val="minMax"/>
        </c:scaling>
        <c:axPos val="b"/>
        <c:numFmt formatCode="General" sourceLinked="1"/>
        <c:majorTickMark val="none"/>
        <c:tickLblPos val="nextTo"/>
        <c:crossAx val="55496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2F6D159-CBD2-4BD6-B731-BBFCF533CB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4D6C7F-1E14-4911-8079-75A55EB13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Итоги работы общественного совета, в рамках проведения независимой оценки качества социальных услуг (4 квартал 2014 года)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8862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1024136"/>
          </a:xfrm>
        </p:spPr>
        <p:txBody>
          <a:bodyPr>
            <a:noAutofit/>
          </a:bodyPr>
          <a:lstStyle/>
          <a:p>
            <a:pPr fontAlgn="t"/>
            <a:r>
              <a:rPr lang="ru-RU" sz="2000" dirty="0"/>
              <a:t>Областной центр социальной помощи семье и детям «Морской залив»</a:t>
            </a:r>
            <a:br>
              <a:rPr lang="ru-RU" sz="2000" dirty="0"/>
            </a:br>
            <a:r>
              <a:rPr lang="en-US" sz="2000" dirty="0"/>
              <a:t>http://mzaliv.ru</a:t>
            </a:r>
            <a:r>
              <a:rPr lang="en-US" sz="2000" dirty="0" smtClean="0"/>
              <a:t>/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7560840" cy="471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51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781800" cy="1087016"/>
          </a:xfrm>
        </p:spPr>
        <p:txBody>
          <a:bodyPr>
            <a:noAutofit/>
          </a:bodyPr>
          <a:lstStyle/>
          <a:p>
            <a:pPr fontAlgn="t"/>
            <a:r>
              <a:rPr lang="ru-RU" sz="2000" dirty="0"/>
              <a:t>Реабилитационный центр для детей и подростков с ограниченными возможностями</a:t>
            </a:r>
            <a:br>
              <a:rPr lang="ru-RU" sz="2000" dirty="0"/>
            </a:br>
            <a:r>
              <a:rPr lang="en-US" sz="2000" dirty="0"/>
              <a:t>http://</a:t>
            </a:r>
            <a:r>
              <a:rPr lang="en-US" sz="2000" dirty="0" smtClean="0"/>
              <a:t>orcenter.ru/news.php?mid=43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832648" cy="503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00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224136"/>
          </a:xfrm>
        </p:spPr>
        <p:txBody>
          <a:bodyPr>
            <a:noAutofit/>
          </a:bodyPr>
          <a:lstStyle/>
          <a:p>
            <a:pPr fontAlgn="t"/>
            <a:r>
              <a:rPr lang="ru-RU" sz="2400" dirty="0"/>
              <a:t>Областной комплексный центр социальной адаптации граждан</a:t>
            </a:r>
            <a:br>
              <a:rPr lang="ru-RU" sz="2400" dirty="0"/>
            </a:br>
            <a:r>
              <a:rPr lang="en-US" sz="2400" dirty="0"/>
              <a:t>http://</a:t>
            </a:r>
            <a:r>
              <a:rPr lang="ru-RU" sz="2400" dirty="0" err="1"/>
              <a:t>окцсаг.рф</a:t>
            </a:r>
            <a:r>
              <a:rPr lang="ru-RU" sz="2400" dirty="0" smtClean="0"/>
              <a:t>/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1510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36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781800" cy="1224136"/>
          </a:xfrm>
        </p:spPr>
        <p:txBody>
          <a:bodyPr>
            <a:noAutofit/>
          </a:bodyPr>
          <a:lstStyle/>
          <a:p>
            <a:pPr fontAlgn="t"/>
            <a:r>
              <a:rPr lang="ru-RU" sz="2000" dirty="0"/>
              <a:t>Государственное автономное учреждение социального обслуживания Новосибирской области </a:t>
            </a:r>
            <a:r>
              <a:rPr lang="ru-RU" sz="2000" dirty="0" err="1"/>
              <a:t>Маслянинский</a:t>
            </a:r>
            <a:r>
              <a:rPr lang="ru-RU" sz="2000" dirty="0"/>
              <a:t> комплексный социально-оздоровительный центр</a:t>
            </a:r>
            <a:br>
              <a:rPr lang="ru-RU" sz="2000" dirty="0"/>
            </a:br>
            <a:r>
              <a:rPr lang="en-US" sz="2000" dirty="0"/>
              <a:t>http://vita-msl.ru</a:t>
            </a:r>
            <a:r>
              <a:rPr lang="en-US" sz="2000" dirty="0" smtClean="0"/>
              <a:t>/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832648" cy="49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43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781800" cy="1233264"/>
          </a:xfrm>
        </p:spPr>
        <p:txBody>
          <a:bodyPr>
            <a:noAutofit/>
          </a:bodyPr>
          <a:lstStyle/>
          <a:p>
            <a:pPr fontAlgn="t"/>
            <a:r>
              <a:rPr lang="ru-RU" sz="2400" dirty="0"/>
              <a:t>ГАУ Комплексный центр социальной адаптации инвалидов</a:t>
            </a:r>
            <a:br>
              <a:rPr lang="ru-RU" sz="2400" dirty="0"/>
            </a:br>
            <a:r>
              <a:rPr lang="en-US" sz="2400" dirty="0"/>
              <a:t>http://center-ai.ru</a:t>
            </a:r>
            <a:r>
              <a:rPr lang="en-US" sz="2400" dirty="0" smtClean="0"/>
              <a:t>/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472608" cy="49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80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1224136"/>
          </a:xfrm>
        </p:spPr>
        <p:txBody>
          <a:bodyPr>
            <a:noAutofit/>
          </a:bodyPr>
          <a:lstStyle/>
          <a:p>
            <a:pPr fontAlgn="t"/>
            <a:r>
              <a:rPr lang="ru-RU" sz="2000" dirty="0"/>
              <a:t>Областной центр социальной помощи семье и детям "Радуга"</a:t>
            </a:r>
            <a:br>
              <a:rPr lang="ru-RU" sz="2000" dirty="0"/>
            </a:br>
            <a:r>
              <a:rPr lang="en-US" sz="2000" dirty="0"/>
              <a:t>http://</a:t>
            </a:r>
            <a:r>
              <a:rPr lang="ru-RU" sz="2000" dirty="0" err="1"/>
              <a:t>гбунсо-радуга.рф</a:t>
            </a:r>
            <a:r>
              <a:rPr lang="ru-RU" sz="2000" dirty="0"/>
              <a:t>/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472608" cy="491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8435808"/>
              </p:ext>
            </p:extLst>
          </p:nvPr>
        </p:nvGraphicFramePr>
        <p:xfrm>
          <a:off x="357158" y="357166"/>
          <a:ext cx="8358246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664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6663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Рейтинг по доступности и понятности информации на официальных сайтах </a:t>
            </a:r>
            <a:r>
              <a:rPr lang="ru-RU" sz="2000" dirty="0" smtClean="0"/>
              <a:t>учреждений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071938"/>
              </p:ext>
            </p:extLst>
          </p:nvPr>
        </p:nvGraphicFramePr>
        <p:xfrm>
          <a:off x="285720" y="1142984"/>
          <a:ext cx="857256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26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781800" cy="738320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Полнота и актуальность информации в соответствии с порядком, утверждаемым  в соответствии с частью 3 статьи 13 Федерального закона от 28 декабря 2013 г. № 442-ФЗ «Об основах социального обслуживания граждан в Российской Федерации.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4996465"/>
              </p:ext>
            </p:extLst>
          </p:nvPr>
        </p:nvGraphicFramePr>
        <p:xfrm>
          <a:off x="285720" y="1142984"/>
          <a:ext cx="842968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4909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781800" cy="37942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Соответствие альтернативной версии (для слабовидящих)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2116105"/>
              </p:ext>
            </p:extLst>
          </p:nvPr>
        </p:nvGraphicFramePr>
        <p:xfrm>
          <a:off x="285720" y="1142984"/>
          <a:ext cx="8501122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116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738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успели сделать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За </a:t>
            </a:r>
            <a:r>
              <a:rPr lang="en-US" dirty="0" smtClean="0"/>
              <a:t>IV</a:t>
            </a:r>
            <a:r>
              <a:rPr lang="ru-RU" dirty="0" smtClean="0"/>
              <a:t> квартал 2014 года были доработаны критерии в соответствие с последними изменениями в НПА.</a:t>
            </a:r>
          </a:p>
          <a:p>
            <a:r>
              <a:rPr lang="ru-RU" dirty="0" smtClean="0"/>
              <a:t>Разработали  пошаговую инструкцию для анализа доступности и понятности информации, размещаемой на официальных сайтах учреждений, в соответствии со стандартами.</a:t>
            </a:r>
          </a:p>
          <a:p>
            <a:r>
              <a:rPr lang="ru-RU" dirty="0" smtClean="0"/>
              <a:t>Разработали анкету для проведения опросов получателей социальных услуг.</a:t>
            </a:r>
          </a:p>
          <a:p>
            <a:r>
              <a:rPr lang="ru-RU" dirty="0" smtClean="0"/>
              <a:t>Привлекли к апробации пошаговой инструкции студентов 5 курса НГПУ, по специальности «социальная работа».</a:t>
            </a:r>
          </a:p>
          <a:p>
            <a:r>
              <a:rPr lang="ru-RU" dirty="0" smtClean="0"/>
              <a:t>Сделали выходы в 2 учреждения (ОЦСКРИ на улице </a:t>
            </a:r>
            <a:r>
              <a:rPr lang="ru-RU" dirty="0" err="1" smtClean="0"/>
              <a:t>Кошурникова</a:t>
            </a:r>
            <a:r>
              <a:rPr lang="ru-RU" dirty="0" smtClean="0"/>
              <a:t> и КЦСАИ на улице Немировича – Данченко)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18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5240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Наличие телефонных контактов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8039711"/>
              </p:ext>
            </p:extLst>
          </p:nvPr>
        </p:nvGraphicFramePr>
        <p:xfrm>
          <a:off x="285720" y="1000108"/>
          <a:ext cx="864399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082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781800" cy="4508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Наличие контактов электронной почты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4686491"/>
              </p:ext>
            </p:extLst>
          </p:nvPr>
        </p:nvGraphicFramePr>
        <p:xfrm>
          <a:off x="214282" y="1071546"/>
          <a:ext cx="864399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86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781800" cy="66688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Возможность задать вопрос посредством электронного сервиса на самом сайте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8443554"/>
              </p:ext>
            </p:extLst>
          </p:nvPr>
        </p:nvGraphicFramePr>
        <p:xfrm>
          <a:off x="357158" y="1071546"/>
          <a:ext cx="850112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3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73775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Возможность подать жалобу посредством сервисов на сайте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0278634"/>
              </p:ext>
            </p:extLst>
          </p:nvPr>
        </p:nvGraphicFramePr>
        <p:xfrm>
          <a:off x="214282" y="1214422"/>
          <a:ext cx="864399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374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73718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Наличие понятной информации на сайте о том, как подать жалобу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8000790"/>
              </p:ext>
            </p:extLst>
          </p:nvPr>
        </p:nvGraphicFramePr>
        <p:xfrm>
          <a:off x="357158" y="1214422"/>
          <a:ext cx="83582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755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6052"/>
            <a:ext cx="8064896" cy="576064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Общий рейтинг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5611754"/>
              </p:ext>
            </p:extLst>
          </p:nvPr>
        </p:nvGraphicFramePr>
        <p:xfrm>
          <a:off x="107504" y="620688"/>
          <a:ext cx="892899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343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67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7818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Критерии</a:t>
            </a:r>
            <a:endParaRPr lang="ru-RU" sz="3200" dirty="0"/>
          </a:p>
        </p:txBody>
      </p:sp>
      <p:pic>
        <p:nvPicPr>
          <p:cNvPr id="1026" name="Picture 2" descr="C:\Users\Scisc\Desktop\критер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48097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8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781800" cy="64807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Анкета</a:t>
            </a:r>
            <a:endParaRPr lang="ru-RU" sz="4000" dirty="0"/>
          </a:p>
        </p:txBody>
      </p:sp>
      <p:pic>
        <p:nvPicPr>
          <p:cNvPr id="2050" name="Picture 2" descr="C:\Users\Scisc\Desktop\анк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04" y="1120056"/>
            <a:ext cx="8493724" cy="55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1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7818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pic>
        <p:nvPicPr>
          <p:cNvPr id="3074" name="Picture 2" descr="C:\Users\Scisc\Desktop\инструк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392957" cy="54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82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8012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Инструкция для «чайников» по доступности среды</a:t>
            </a:r>
            <a:endParaRPr lang="ru-RU" sz="2400" dirty="0"/>
          </a:p>
        </p:txBody>
      </p:sp>
      <p:pic>
        <p:nvPicPr>
          <p:cNvPr id="4098" name="Picture 2" descr="C:\Users\Scisc\Desktop\для инв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6" y="1340768"/>
            <a:ext cx="6253411" cy="52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0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апробированной инструкции по анализу сайтов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1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Некоторые результаты проанализированных сайтов областных учреждений ( 7 из 26):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4997772"/>
              </p:ext>
            </p:extLst>
          </p:nvPr>
        </p:nvGraphicFramePr>
        <p:xfrm>
          <a:off x="827584" y="1556792"/>
          <a:ext cx="7344816" cy="4573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2648"/>
                <a:gridCol w="1512168"/>
              </a:tblGrid>
              <a:tr h="613041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u="none" strike="noStrike" dirty="0">
                          <a:effectLst/>
                        </a:rPr>
                        <a:t>Новосибирский областной геронтологический центр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http://www.nogc.narod.ru/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13041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u="none" strike="noStrike" dirty="0">
                          <a:effectLst/>
                        </a:rPr>
                        <a:t>Областной центр </a:t>
                      </a:r>
                      <a:r>
                        <a:rPr lang="ru-RU" sz="1400" b="0" u="none" strike="noStrike" dirty="0" smtClean="0">
                          <a:effectLst/>
                        </a:rPr>
                        <a:t>социальной </a:t>
                      </a:r>
                      <a:r>
                        <a:rPr lang="ru-RU" sz="1400" b="0" u="none" strike="noStrike" dirty="0">
                          <a:effectLst/>
                        </a:rPr>
                        <a:t>помощи семье и детям </a:t>
                      </a:r>
                      <a:r>
                        <a:rPr lang="ru-RU" sz="1400" b="0" u="none" strike="noStrike" dirty="0" smtClean="0">
                          <a:effectLst/>
                        </a:rPr>
                        <a:t>«Морской залив»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http://mzaliv.ru/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13041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u="none" strike="noStrike" dirty="0">
                          <a:effectLst/>
                        </a:rPr>
                        <a:t>Реабилитационный центр для детей и подростков с ограниченными возможностями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http://orcenter.ru/news.php?mid=43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13041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u="none" strike="noStrike" dirty="0" smtClean="0">
                          <a:effectLst/>
                        </a:rPr>
                        <a:t>Областной </a:t>
                      </a:r>
                      <a:r>
                        <a:rPr lang="ru-RU" sz="1400" b="0" u="none" strike="noStrike" dirty="0">
                          <a:effectLst/>
                        </a:rPr>
                        <a:t>комплексный центр социальной адаптации граждан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http://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окцсаг.рф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980865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u="none" strike="noStrike" dirty="0">
                          <a:effectLst/>
                        </a:rPr>
                        <a:t>Государственное автономное учреждение социального обслуживания Новосибирской области </a:t>
                      </a:r>
                      <a:r>
                        <a:rPr lang="ru-RU" sz="1400" b="0" u="none" strike="noStrike" dirty="0" err="1">
                          <a:effectLst/>
                        </a:rPr>
                        <a:t>Маслянинский</a:t>
                      </a:r>
                      <a:r>
                        <a:rPr lang="ru-RU" sz="1400" b="0" u="none" strike="noStrike" dirty="0">
                          <a:effectLst/>
                        </a:rPr>
                        <a:t> комплексный социально-оздоровительный центр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http://vita-msl.ru/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13041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u="none" strike="noStrike" dirty="0">
                          <a:effectLst/>
                        </a:rPr>
                        <a:t>ГАУ </a:t>
                      </a:r>
                      <a:r>
                        <a:rPr lang="ru-RU" sz="1400" b="0" u="none" strike="noStrike" dirty="0" smtClean="0">
                          <a:effectLst/>
                        </a:rPr>
                        <a:t>Комплексный центр социальной адаптации инвалидов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http://center-ai.ru/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90433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u="none" strike="noStrike" dirty="0">
                          <a:effectLst/>
                        </a:rPr>
                        <a:t>Областной центр социальной помощи семье и детям "Радуга"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http://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гбунсо-радуга.рф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4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1152128"/>
          </a:xfrm>
        </p:spPr>
        <p:txBody>
          <a:bodyPr>
            <a:noAutofit/>
          </a:bodyPr>
          <a:lstStyle/>
          <a:p>
            <a:pPr fontAlgn="t"/>
            <a:r>
              <a:rPr lang="ru-RU" sz="2000" dirty="0"/>
              <a:t>Новосибирский областной геронтологический центр</a:t>
            </a:r>
            <a:br>
              <a:rPr lang="ru-RU" sz="2000" dirty="0"/>
            </a:br>
            <a:r>
              <a:rPr lang="en-US" sz="2000" dirty="0"/>
              <a:t>http://www.nogc.narod.ru/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24061" cy="413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78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186</TotalTime>
  <Words>369</Words>
  <Application>Microsoft Office PowerPoint</Application>
  <PresentationFormat>Экран (4:3)</PresentationFormat>
  <Paragraphs>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NewsPrint</vt:lpstr>
      <vt:lpstr>Итоги работы общественного совета, в рамках проведения независимой оценки качества социальных услуг (4 квартал 2014 года)</vt:lpstr>
      <vt:lpstr>Что успели сделать</vt:lpstr>
      <vt:lpstr>Критерии</vt:lpstr>
      <vt:lpstr>Анкета</vt:lpstr>
      <vt:lpstr>Инструкция</vt:lpstr>
      <vt:lpstr>Инструкция для «чайников» по доступности среды</vt:lpstr>
      <vt:lpstr>Результаты апробированной инструкции по анализу сайтов</vt:lpstr>
      <vt:lpstr>Слайд 8</vt:lpstr>
      <vt:lpstr>Новосибирский областной геронтологический центр http://www.nogc.narod.ru/ </vt:lpstr>
      <vt:lpstr>Областной центр социальной помощи семье и детям «Морской залив» http://mzaliv.ru/</vt:lpstr>
      <vt:lpstr>Реабилитационный центр для детей и подростков с ограниченными возможностями http://orcenter.ru/news.php?mid=43</vt:lpstr>
      <vt:lpstr>Областной комплексный центр социальной адаптации граждан http://окцсаг.рф/</vt:lpstr>
      <vt:lpstr>Государственное автономное учреждение социального обслуживания Новосибирской области Маслянинский комплексный социально-оздоровительный центр http://vita-msl.ru/</vt:lpstr>
      <vt:lpstr>ГАУ Комплексный центр социальной адаптации инвалидов http://center-ai.ru/</vt:lpstr>
      <vt:lpstr>Областной центр социальной помощи семье и детям "Радуга" http://гбунсо-радуга.рф/ </vt:lpstr>
      <vt:lpstr>Слайд 16</vt:lpstr>
      <vt:lpstr>Рейтинг по доступности и понятности информации на официальных сайтах учреждений</vt:lpstr>
      <vt:lpstr>Полнота и актуальность информации в соответствии с порядком, утверждаемым  в соответствии с частью 3 статьи 13 Федерального закона от 28 декабря 2013 г. № 442-ФЗ «Об основах социального обслуживания граждан в Российской Федерации.</vt:lpstr>
      <vt:lpstr>Соответствие альтернативной версии (для слабовидящих)</vt:lpstr>
      <vt:lpstr>Наличие телефонных контактов</vt:lpstr>
      <vt:lpstr>Наличие контактов электронной почты</vt:lpstr>
      <vt:lpstr>Возможность задать вопрос посредством электронного сервиса на самом сайте</vt:lpstr>
      <vt:lpstr>Возможность подать жалобу посредством сервисов на сайте</vt:lpstr>
      <vt:lpstr>Наличие понятной информации на сайте о том, как подать жалобу</vt:lpstr>
      <vt:lpstr>Общий рейтинг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Scisc</dc:creator>
  <cp:lastModifiedBy>user</cp:lastModifiedBy>
  <cp:revision>15</cp:revision>
  <dcterms:created xsi:type="dcterms:W3CDTF">2015-01-23T09:18:21Z</dcterms:created>
  <dcterms:modified xsi:type="dcterms:W3CDTF">2015-01-26T06:42:31Z</dcterms:modified>
</cp:coreProperties>
</file>