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71" r:id="rId5"/>
    <p:sldId id="273" r:id="rId6"/>
    <p:sldId id="274" r:id="rId7"/>
    <p:sldId id="272" r:id="rId8"/>
    <p:sldId id="267" r:id="rId9"/>
    <p:sldId id="275" r:id="rId10"/>
    <p:sldId id="276" r:id="rId11"/>
    <p:sldId id="277" r:id="rId12"/>
    <p:sldId id="278" r:id="rId13"/>
    <p:sldId id="270" r:id="rId14"/>
  </p:sldIdLst>
  <p:sldSz cx="9144000" cy="6858000" type="screen4x3"/>
  <p:notesSz cx="666273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9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3127"/>
        <p:guide pos="209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F7A2F-9CAC-4E01-B935-82C10D6E0D4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6BDB0-748A-4EC2-9F2A-3E5F225E83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6550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FC019-0081-487A-AC10-0D823FCD3450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70C8FE-7838-4C73-8E28-5477CFA9E0E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4478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DCBD8A-1FF4-464B-AC69-52A7D43E4029}" type="datetimeFigureOut">
              <a:rPr lang="ru-RU" smtClean="0"/>
              <a:pPr/>
              <a:t>19.10.2015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3311128-3ACA-45DA-BA73-12C7E071E7B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221088"/>
            <a:ext cx="8462174" cy="116998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результатах сбора и обобщения информации</a:t>
            </a:r>
            <a:endParaRPr lang="ru-RU" dirty="0"/>
          </a:p>
        </p:txBody>
      </p:sp>
      <p:pic>
        <p:nvPicPr>
          <p:cNvPr id="10243" name="Picture 3" descr="C:\Users\Scisc\Desktop\мин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3701731" cy="818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732240" y="5877272"/>
            <a:ext cx="20489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i="1" dirty="0" smtClean="0"/>
              <a:t>г. Новосибирск   </a:t>
            </a:r>
          </a:p>
          <a:p>
            <a:pPr algn="r"/>
            <a:r>
              <a:rPr lang="ru-RU" sz="1600" i="1" dirty="0" smtClean="0"/>
              <a:t>2015 год</a:t>
            </a:r>
            <a:endParaRPr lang="ru-RU" sz="1600" i="1" dirty="0"/>
          </a:p>
        </p:txBody>
      </p:sp>
      <p:pic>
        <p:nvPicPr>
          <p:cNvPr id="1026" name="Picture 2" descr="&amp;Bcy;&amp;acy;&amp;ncy;&amp;ncy;&amp;iecy;&amp;r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13545"/>
            <a:ext cx="1035027" cy="85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70841932"/>
              </p:ext>
            </p:extLst>
          </p:nvPr>
        </p:nvGraphicFramePr>
        <p:xfrm>
          <a:off x="395536" y="260648"/>
          <a:ext cx="8424936" cy="65196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79196"/>
                <a:gridCol w="4937428"/>
                <a:gridCol w="2808312"/>
              </a:tblGrid>
              <a:tr h="10365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П/п</a:t>
                      </a:r>
                      <a:endParaRPr lang="ru-RU" sz="14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Наименование учреждения</a:t>
                      </a:r>
                      <a:endParaRPr lang="ru-RU" sz="14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>
                          <a:effectLst/>
                        </a:rPr>
                        <a:t>Доброжелательность, вежливость и компетентность работников организации</a:t>
                      </a:r>
                      <a:endParaRPr lang="ru-RU" sz="1400" b="1" spc="75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Рейтинг (место)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«Комплексный центр социальной адаптации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0,96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«Маслянинский комплексный социально-оздоровительный центр»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 СО НСО «Областной комплексный центр социальной адаптации граждан»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181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0,75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7648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0,74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758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0,74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181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ГАСУ НСО «Областной Дом милосердия»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0,72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2910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98018354"/>
              </p:ext>
            </p:extLst>
          </p:nvPr>
        </p:nvGraphicFramePr>
        <p:xfrm>
          <a:off x="323528" y="530225"/>
          <a:ext cx="8568951" cy="61504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8204"/>
                <a:gridCol w="5986498"/>
                <a:gridCol w="1864249"/>
              </a:tblGrid>
              <a:tr h="9160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П/п</a:t>
                      </a:r>
                      <a:endParaRPr lang="ru-RU" sz="14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Наименование учреждения</a:t>
                      </a:r>
                      <a:endParaRPr lang="ru-RU" sz="14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>
                          <a:effectLst/>
                        </a:rPr>
                        <a:t>Удовлетворенность качеством предоставления услуги</a:t>
                      </a:r>
                      <a:endParaRPr lang="ru-RU" sz="1400" b="1" spc="75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Рейтинг (место)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3926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ГАУСО НСО «</a:t>
                      </a:r>
                      <a:r>
                        <a:rPr lang="ru-RU" sz="1200" b="1" dirty="0" err="1">
                          <a:effectLst/>
                        </a:rPr>
                        <a:t>Маслянинский</a:t>
                      </a:r>
                      <a:r>
                        <a:rPr lang="ru-RU" sz="1200" b="1" dirty="0">
                          <a:effectLst/>
                        </a:rPr>
                        <a:t> комплексный социально-оздоровительный центр»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СО НСО «Областной комплексный центр социальной адаптации граждан»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0,99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0,99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0,99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>
                    <a:solidFill>
                      <a:srgbClr val="C00000"/>
                    </a:solidFill>
                  </a:tcPr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«Комплексный центр социальной адаптации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1308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ГАСУ НСО «Областной Дом милосердия»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1308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0,93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  <a:tr h="2617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6554" marR="4655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9405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4461166"/>
              </p:ext>
            </p:extLst>
          </p:nvPr>
        </p:nvGraphicFramePr>
        <p:xfrm>
          <a:off x="323528" y="336995"/>
          <a:ext cx="8496943" cy="55850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2169"/>
                <a:gridCol w="5936191"/>
                <a:gridCol w="1848583"/>
              </a:tblGrid>
              <a:tr h="44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П/п</a:t>
                      </a:r>
                      <a:endParaRPr lang="ru-RU" sz="12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Наименование учреждения</a:t>
                      </a:r>
                      <a:endParaRPr lang="ru-RU" sz="12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>
                          <a:effectLst/>
                        </a:rPr>
                        <a:t>Итоговый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>
                          <a:effectLst/>
                        </a:rPr>
                        <a:t>Рейтинг (место)</a:t>
                      </a:r>
                      <a:endParaRPr lang="ru-RU" sz="1200" b="1" i="1" spc="75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53205" marR="53205" marT="0" marB="0"/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ГАУСО НСО «</a:t>
                      </a:r>
                      <a:r>
                        <a:rPr lang="ru-RU" sz="1200" b="1" dirty="0" err="1">
                          <a:effectLst/>
                        </a:rPr>
                        <a:t>Маслянинский</a:t>
                      </a:r>
                      <a:r>
                        <a:rPr lang="ru-RU" sz="1200" b="1" dirty="0">
                          <a:effectLst/>
                        </a:rPr>
                        <a:t> комплексный социально-оздоровительный центр»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«Комплексный центр социальной адаптации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</a:tr>
              <a:tr h="149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>
                    <a:solidFill>
                      <a:srgbClr val="C00000"/>
                    </a:solidFill>
                  </a:tcPr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0,86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</a:tr>
              <a:tr h="149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ГАСУ НСО «Областной Дом милосердия»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</a:tr>
              <a:tr h="44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СО НСО «Областной комплексный центр социальной адаптации граждан»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</a:tr>
              <a:tr h="2991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3205" marR="5320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09019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183880" cy="105156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351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u="sng" dirty="0" smtClean="0"/>
              <a:t>Объем проводимой оценки:</a:t>
            </a:r>
          </a:p>
          <a:p>
            <a:r>
              <a:rPr lang="ru-RU" sz="2400" dirty="0" smtClean="0"/>
              <a:t>В процессе сбора и обобщения данных, было  выполнено следующее:</a:t>
            </a:r>
          </a:p>
          <a:p>
            <a:pPr lvl="0"/>
            <a:r>
              <a:rPr lang="ru-RU" sz="2400" dirty="0" smtClean="0"/>
              <a:t>получена информация о деятельности и предоставлении услуги в условиях стационара </a:t>
            </a:r>
            <a:r>
              <a:rPr lang="ru-RU" sz="3000" b="1" dirty="0" smtClean="0"/>
              <a:t>13</a:t>
            </a:r>
            <a:r>
              <a:rPr lang="ru-RU" sz="2400" dirty="0" smtClean="0"/>
              <a:t> учреждений расположенных на территории НСО (перечень учреждений, утвержденный Общественным советом при министерстве социального развития Новосибирской области (протокол от 12.05.2015 № 8));</a:t>
            </a:r>
          </a:p>
          <a:p>
            <a:pPr lvl="0"/>
            <a:r>
              <a:rPr lang="ru-RU" sz="2400" dirty="0" smtClean="0"/>
              <a:t>опрошено </a:t>
            </a:r>
            <a:r>
              <a:rPr lang="ru-RU" sz="3000" b="1" dirty="0" smtClean="0"/>
              <a:t>432</a:t>
            </a:r>
            <a:r>
              <a:rPr lang="ru-RU" sz="2400" dirty="0" smtClean="0"/>
              <a:t> человек;</a:t>
            </a:r>
          </a:p>
          <a:p>
            <a:pPr lvl="0"/>
            <a:r>
              <a:rPr lang="ru-RU" sz="2400" dirty="0" smtClean="0"/>
              <a:t>проанализированы полученные данные и сформирован отчет;</a:t>
            </a:r>
          </a:p>
          <a:p>
            <a:pPr lvl="0"/>
            <a:r>
              <a:rPr lang="ru-RU" sz="2400" dirty="0" smtClean="0"/>
              <a:t>сформирован рейтинг этих учреждений.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476672"/>
            <a:ext cx="8183880" cy="580984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4200" b="1" u="sng" dirty="0" smtClean="0"/>
              <a:t>Объекты независимой оценки учреждений (перечень учреждений).</a:t>
            </a:r>
            <a:endParaRPr lang="ru-RU" sz="4200" u="sng" dirty="0" smtClean="0"/>
          </a:p>
          <a:p>
            <a:pPr>
              <a:buNone/>
            </a:pPr>
            <a:r>
              <a:rPr lang="ru-RU" sz="3300" dirty="0" smtClean="0"/>
              <a:t>1. ГАУ НСО «Областной центр социальной реабилитации для инвалидов»</a:t>
            </a:r>
          </a:p>
          <a:p>
            <a:pPr>
              <a:buNone/>
            </a:pPr>
            <a:r>
              <a:rPr lang="ru-RU" sz="3300" dirty="0" smtClean="0"/>
              <a:t>2. ГАУ НСО «Областной центр </a:t>
            </a:r>
            <a:r>
              <a:rPr lang="ru-RU" sz="3300" dirty="0" err="1" smtClean="0"/>
              <a:t>социокультурной</a:t>
            </a:r>
            <a:r>
              <a:rPr lang="ru-RU" sz="3300" dirty="0" smtClean="0"/>
              <a:t> реабилитации инвалидов»</a:t>
            </a:r>
          </a:p>
          <a:p>
            <a:pPr>
              <a:buNone/>
            </a:pPr>
            <a:r>
              <a:rPr lang="ru-RU" sz="3300" dirty="0" smtClean="0"/>
              <a:t>3. ГАУ НСО «Комплексный центр социальной адаптации инвалидов»</a:t>
            </a:r>
          </a:p>
          <a:p>
            <a:pPr>
              <a:buNone/>
            </a:pPr>
            <a:r>
              <a:rPr lang="ru-RU" sz="3300" dirty="0" smtClean="0"/>
              <a:t>4. 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</a:r>
          </a:p>
          <a:p>
            <a:pPr>
              <a:buNone/>
            </a:pPr>
            <a:r>
              <a:rPr lang="ru-RU" sz="3300" dirty="0" smtClean="0"/>
              <a:t>5. ГАУСО НСО «</a:t>
            </a:r>
            <a:r>
              <a:rPr lang="ru-RU" sz="3300" dirty="0" err="1" smtClean="0"/>
              <a:t>Маслянинский</a:t>
            </a:r>
            <a:r>
              <a:rPr lang="ru-RU" sz="3300" dirty="0" smtClean="0"/>
              <a:t> комплексный социально-оздоровительный центр»</a:t>
            </a:r>
          </a:p>
          <a:p>
            <a:pPr>
              <a:buNone/>
            </a:pPr>
            <a:r>
              <a:rPr lang="ru-RU" sz="3300" dirty="0" smtClean="0"/>
              <a:t>6. ГАУСО НСО «Новосибирский областной геронтологический центр»</a:t>
            </a:r>
          </a:p>
          <a:p>
            <a:pPr>
              <a:buNone/>
            </a:pPr>
            <a:r>
              <a:rPr lang="ru-RU" sz="3300" dirty="0" smtClean="0"/>
              <a:t>7. ГАУ СО НСО «Областной комплексный центр социальной адаптации граждан»</a:t>
            </a:r>
          </a:p>
          <a:p>
            <a:pPr>
              <a:buNone/>
            </a:pPr>
            <a:r>
              <a:rPr lang="ru-RU" sz="3300" dirty="0" smtClean="0"/>
              <a:t>8. ГАУССО НСО «</a:t>
            </a:r>
            <a:r>
              <a:rPr lang="ru-RU" sz="3300" dirty="0" err="1" smtClean="0"/>
              <a:t>Бердский</a:t>
            </a:r>
            <a:r>
              <a:rPr lang="ru-RU" sz="3300" dirty="0" smtClean="0"/>
              <a:t> пансионат ветеранов труда им. М.И. Калинина»</a:t>
            </a:r>
          </a:p>
          <a:p>
            <a:pPr>
              <a:buNone/>
            </a:pPr>
            <a:r>
              <a:rPr lang="ru-RU" sz="3300" dirty="0" smtClean="0"/>
              <a:t>9. ГАУ НСО ССО «Новосибирский дом ветеранов»</a:t>
            </a:r>
          </a:p>
          <a:p>
            <a:pPr>
              <a:buNone/>
            </a:pPr>
            <a:r>
              <a:rPr lang="ru-RU" sz="3300" dirty="0" smtClean="0"/>
              <a:t>10. ГАСУ НСО «Областной Дом милосердия»</a:t>
            </a:r>
          </a:p>
          <a:p>
            <a:pPr>
              <a:buNone/>
            </a:pPr>
            <a:r>
              <a:rPr lang="ru-RU" sz="3300" dirty="0" smtClean="0"/>
              <a:t>11. ГАУ НСО «Областной центр социальной помощи семье и детям «Морской залив»</a:t>
            </a:r>
          </a:p>
          <a:p>
            <a:pPr>
              <a:buNone/>
            </a:pPr>
            <a:r>
              <a:rPr lang="ru-RU" sz="3300" dirty="0" smtClean="0"/>
              <a:t>12. ГАУ НСО «Центр социальной помощи семье и детям «Семья»</a:t>
            </a:r>
          </a:p>
          <a:p>
            <a:pPr>
              <a:buNone/>
            </a:pPr>
            <a:r>
              <a:rPr lang="ru-RU" sz="3300" dirty="0" smtClean="0"/>
              <a:t>13. ГБУ НСО «Областной центр социальной помощи семье и детям «Радуга»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xmlns="" val="269986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2043748"/>
              </p:ext>
            </p:extLst>
          </p:nvPr>
        </p:nvGraphicFramePr>
        <p:xfrm>
          <a:off x="503238" y="857753"/>
          <a:ext cx="7926414" cy="5840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300"/>
                <a:gridCol w="6070112"/>
                <a:gridCol w="1288002"/>
              </a:tblGrid>
              <a:tr h="6675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№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Название учреждения</a:t>
                      </a:r>
                      <a:endParaRPr lang="ru-RU" sz="14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Общее количество респондентов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ГАУ НСО «Областной центр социальной реабилитации для инвалидов»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ГАУ НСО «Областной центр социальной реабилитации для инвалидов»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34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ГАУ НСО «Комплексный центр социальной адаптации инвалидов»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40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Реабилитационный центр для детей и подростков с ограниченными возможностями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19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Маслянинский комплексный социально-оздоровительный центр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43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Новосибирский областной геронтологический центр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32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Областной комплексный центр социальной адаптации граждан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33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Бердский пансионат ветеранов труда им. М.И. Калинина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48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9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ГАУ НСО ССО «Новосибирский дом ветеранов»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ГАСУ НСО «Областной Дом милосердия»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31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4401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41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ГАУ НСО «Центр социальной помощи семье и детям «Семья»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30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13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ГБУ НСО «Областной центр социальной помощи семье и детям «Радуга»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31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4354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Всего</a:t>
                      </a:r>
                      <a:endParaRPr lang="ru-RU" sz="140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Calibri"/>
                        </a:rPr>
                        <a:t>432</a:t>
                      </a:r>
                      <a:endParaRPr lang="ru-RU" sz="1800" b="1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287070"/>
            <a:ext cx="35173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Опрос клиентов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5646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26559202"/>
              </p:ext>
            </p:extLst>
          </p:nvPr>
        </p:nvGraphicFramePr>
        <p:xfrm>
          <a:off x="539552" y="1340768"/>
          <a:ext cx="8136903" cy="5256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5628"/>
                <a:gridCol w="5487218"/>
                <a:gridCol w="2084057"/>
              </a:tblGrid>
              <a:tr h="188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№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Учреждение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Балл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1.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2.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3.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4.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5.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6.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ГАУ НСО «Комплексный центр социальной адаптации инвалидов»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7933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7.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8.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 СО НСО «Областной комплексный центр социальной адаптации граждан»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88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9.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188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10.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ГАСУ НСО «Областной Дом милосердия»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11.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0,3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12.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ГАУСО НСО «Маслянинский комплексный социально-оздоровительный центр»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  <a:tr h="3898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13.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effectLst/>
                        </a:rPr>
                        <a:t>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3568" y="548680"/>
            <a:ext cx="44294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Телефонные звонки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53014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47443983"/>
              </p:ext>
            </p:extLst>
          </p:nvPr>
        </p:nvGraphicFramePr>
        <p:xfrm>
          <a:off x="539552" y="1268760"/>
          <a:ext cx="8064897" cy="54575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870"/>
                <a:gridCol w="6218215"/>
                <a:gridCol w="1407812"/>
              </a:tblGrid>
              <a:tr h="1483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№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Учреждение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Балл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30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1. 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98,5%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30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98,5%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4663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97,1%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4663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4.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97,1%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4663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5.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92,8%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30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6.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«Маслянинский комплексный социально-оздоровительный центр»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91,4%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4663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7.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ГАСУ НСО «Областной Дом милосердия»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88,5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4663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8.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85,7%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6253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9.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81,4%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30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10.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СО НСО «Областной комплексный центр социальной адаптации граждан»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81,4%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30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11.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«Комплексный центр социальной адаптации инвалидов»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77,1%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30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12.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65,7%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  <a:tr h="3073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13.</a:t>
                      </a: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0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64,2%</a:t>
                      </a:r>
                      <a:endParaRPr lang="ru-RU" sz="1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37758" marR="37758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3568" y="548680"/>
            <a:ext cx="1595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 Сайты</a:t>
            </a:r>
          </a:p>
        </p:txBody>
      </p:sp>
    </p:spTree>
    <p:extLst>
      <p:ext uri="{BB962C8B-B14F-4D97-AF65-F5344CB8AC3E}">
        <p14:creationId xmlns:p14="http://schemas.microsoft.com/office/powerpoint/2010/main" xmlns="" val="2844157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4803431"/>
              </p:ext>
            </p:extLst>
          </p:nvPr>
        </p:nvGraphicFramePr>
        <p:xfrm>
          <a:off x="467544" y="776648"/>
          <a:ext cx="8136905" cy="58243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0661"/>
                <a:gridCol w="1560320"/>
                <a:gridCol w="1025924"/>
              </a:tblGrid>
              <a:tr h="3430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Место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Название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Оперативность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Качество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</a:t>
                      </a:r>
                      <a:endParaRPr lang="ru-RU" sz="3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3430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ГАСУ НСО «Областной Дом милосердия»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2</a:t>
                      </a:r>
                      <a:endParaRPr lang="ru-RU" sz="3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3</a:t>
                      </a:r>
                      <a:endParaRPr lang="ru-RU" sz="3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</a:t>
                      </a:r>
                      <a:endParaRPr lang="ru-RU" sz="3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3430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«Маслянинский комплексный социально-оздоровительный центр»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effectLst/>
                        </a:rPr>
                        <a:t>2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  <a:tr h="5809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3</a:t>
                      </a:r>
                      <a:endParaRPr lang="ru-RU" sz="36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6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314984"/>
            <a:ext cx="76690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Ответы на запросы по электронной почте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65611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13385703"/>
              </p:ext>
            </p:extLst>
          </p:nvPr>
        </p:nvGraphicFramePr>
        <p:xfrm>
          <a:off x="539552" y="521018"/>
          <a:ext cx="8136904" cy="5677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6786"/>
                <a:gridCol w="5474558"/>
                <a:gridCol w="2005560"/>
              </a:tblGrid>
              <a:tr h="69797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75" dirty="0">
                          <a:effectLst/>
                        </a:rPr>
                        <a:t>П/п</a:t>
                      </a:r>
                      <a:endParaRPr lang="ru-RU" sz="12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75" dirty="0">
                          <a:effectLst/>
                        </a:rPr>
                        <a:t>Наименование учреждения</a:t>
                      </a:r>
                      <a:endParaRPr lang="ru-RU" sz="12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75">
                          <a:effectLst/>
                        </a:rPr>
                        <a:t>Открытость и доступность информации об организации</a:t>
                      </a:r>
                      <a:endParaRPr lang="ru-RU" sz="1200" b="1" spc="75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Рейтинг (место)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0,92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0,86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>
                    <a:solidFill>
                      <a:srgbClr val="C00000"/>
                    </a:solidFill>
                  </a:tcPr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«Маслянинский комплексный социально-оздоровительный центр»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0,85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0,85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6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0,85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1395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7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0,84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0,77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1395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9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ГАСУ НСО «Областной Дом милосердия»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0,75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НСО «Комплексный центр социальной адаптации инвалидов»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0,73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418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0,72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12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0,63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  <a:tr h="2791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ГАУ СО НСО «Областной комплексный центр социальной адаптации граждан»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0,62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9658" marR="4965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26238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8507887"/>
              </p:ext>
            </p:extLst>
          </p:nvPr>
        </p:nvGraphicFramePr>
        <p:xfrm>
          <a:off x="467544" y="310706"/>
          <a:ext cx="8208911" cy="6437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737"/>
                <a:gridCol w="5715891"/>
                <a:gridCol w="1807283"/>
              </a:tblGrid>
              <a:tr h="11999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П/п</a:t>
                      </a:r>
                      <a:endParaRPr lang="ru-RU" sz="12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 dirty="0">
                          <a:effectLst/>
                        </a:rPr>
                        <a:t>Наименование учреждения</a:t>
                      </a:r>
                      <a:endParaRPr lang="ru-RU" sz="1200" b="1" i="1" spc="75" dirty="0">
                        <a:solidFill>
                          <a:srgbClr val="4F81BD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spc="75">
                          <a:effectLst/>
                        </a:rPr>
                        <a:t>Комфортность условий и доступность получения услуг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Рейтинг (место)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207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ССО «Новосибирский дом ветеранов»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0,82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ГАУ НСО «Областной центр социальной помощи семье и детям «Морской залив»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0,71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</a:tr>
              <a:tr h="207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ГАСУ НСО «Областной Дом милосердия»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>
                    <a:solidFill>
                      <a:srgbClr val="C00000"/>
                    </a:solidFill>
                  </a:tcPr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социокультурной реабилитации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0,67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«Комплексный центр социальной адаптации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0,66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«Маслянинский комплексный социально-оздоровительный центр»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0,65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ГАУССО НСО «Бердский пансионат ветеранов труда им. М.И. Калинина»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0,63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«Областной центр социальной реабилитации для инвалидов»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0,54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5999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«Реабилитационный центр для детей и подростков с ограниченными возможностями» (для лиц с дефектами умственного и физического развития)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0,54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НСО «Центр социальной помощи семье и детям «Семья»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0,53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ГБУ НСО «Областной центр социальной помощи семье и детям «Радуга»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ГАУСО НСО «Новосибирский областной геронтологический центр»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0,43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  <a:tr h="399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ГАУ СО НСО «Областной комплексный центр социальной адаптации граждан»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0,32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8056" marR="4805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79068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1027</TotalTime>
  <Words>1663</Words>
  <Application>Microsoft Office PowerPoint</Application>
  <PresentationFormat>Экран (4:3)</PresentationFormat>
  <Paragraphs>403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О результатах сбора и обобщения информации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работе общественного совета</dc:title>
  <dc:creator>Сиб центр</dc:creator>
  <cp:lastModifiedBy>nvn</cp:lastModifiedBy>
  <cp:revision>54</cp:revision>
  <cp:lastPrinted>2015-10-05T04:17:46Z</cp:lastPrinted>
  <dcterms:created xsi:type="dcterms:W3CDTF">2015-05-11T13:16:08Z</dcterms:created>
  <dcterms:modified xsi:type="dcterms:W3CDTF">2015-10-19T10:41:11Z</dcterms:modified>
</cp:coreProperties>
</file>